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7" r:id="rId2"/>
  </p:sldMasterIdLst>
  <p:notesMasterIdLst>
    <p:notesMasterId r:id="rId45"/>
  </p:notesMasterIdLst>
  <p:sldIdLst>
    <p:sldId id="356" r:id="rId3"/>
    <p:sldId id="256" r:id="rId4"/>
    <p:sldId id="357" r:id="rId5"/>
    <p:sldId id="369" r:id="rId6"/>
    <p:sldId id="444" r:id="rId7"/>
    <p:sldId id="418" r:id="rId8"/>
    <p:sldId id="416" r:id="rId9"/>
    <p:sldId id="443" r:id="rId10"/>
    <p:sldId id="370" r:id="rId11"/>
    <p:sldId id="372" r:id="rId12"/>
    <p:sldId id="411" r:id="rId13"/>
    <p:sldId id="412" r:id="rId14"/>
    <p:sldId id="413" r:id="rId15"/>
    <p:sldId id="417" r:id="rId16"/>
    <p:sldId id="419" r:id="rId17"/>
    <p:sldId id="420" r:id="rId18"/>
    <p:sldId id="421" r:id="rId19"/>
    <p:sldId id="422" r:id="rId20"/>
    <p:sldId id="423" r:id="rId21"/>
    <p:sldId id="426" r:id="rId22"/>
    <p:sldId id="425" r:id="rId23"/>
    <p:sldId id="427" r:id="rId24"/>
    <p:sldId id="428" r:id="rId25"/>
    <p:sldId id="429" r:id="rId26"/>
    <p:sldId id="430" r:id="rId27"/>
    <p:sldId id="431" r:id="rId28"/>
    <p:sldId id="432" r:id="rId29"/>
    <p:sldId id="433" r:id="rId30"/>
    <p:sldId id="434" r:id="rId31"/>
    <p:sldId id="435" r:id="rId32"/>
    <p:sldId id="436" r:id="rId33"/>
    <p:sldId id="437" r:id="rId34"/>
    <p:sldId id="438" r:id="rId35"/>
    <p:sldId id="439" r:id="rId36"/>
    <p:sldId id="440" r:id="rId37"/>
    <p:sldId id="441" r:id="rId38"/>
    <p:sldId id="390" r:id="rId39"/>
    <p:sldId id="442" r:id="rId40"/>
    <p:sldId id="446" r:id="rId41"/>
    <p:sldId id="283" r:id="rId42"/>
    <p:sldId id="445" r:id="rId43"/>
    <p:sldId id="293"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正文" id="{74A88C6D-78C6-4E80-930D-4DCDE2FA78E2}">
          <p14:sldIdLst>
            <p14:sldId id="356"/>
            <p14:sldId id="256"/>
            <p14:sldId id="357"/>
            <p14:sldId id="369"/>
            <p14:sldId id="444"/>
            <p14:sldId id="418"/>
            <p14:sldId id="416"/>
            <p14:sldId id="443"/>
            <p14:sldId id="370"/>
            <p14:sldId id="372"/>
            <p14:sldId id="411"/>
            <p14:sldId id="412"/>
            <p14:sldId id="413"/>
            <p14:sldId id="417"/>
            <p14:sldId id="419"/>
            <p14:sldId id="420"/>
            <p14:sldId id="421"/>
            <p14:sldId id="422"/>
            <p14:sldId id="423"/>
            <p14:sldId id="426"/>
            <p14:sldId id="425"/>
            <p14:sldId id="427"/>
            <p14:sldId id="428"/>
            <p14:sldId id="429"/>
            <p14:sldId id="430"/>
            <p14:sldId id="431"/>
            <p14:sldId id="432"/>
            <p14:sldId id="433"/>
            <p14:sldId id="434"/>
            <p14:sldId id="435"/>
            <p14:sldId id="436"/>
            <p14:sldId id="437"/>
            <p14:sldId id="438"/>
            <p14:sldId id="439"/>
            <p14:sldId id="440"/>
            <p14:sldId id="441"/>
            <p14:sldId id="390"/>
            <p14:sldId id="442"/>
            <p14:sldId id="446"/>
            <p14:sldId id="283"/>
            <p14:sldId id="445"/>
            <p14:sldId id="293"/>
          </p14:sldIdLst>
        </p14:section>
        <p14:section name="设计规范及使用建议" id="{7D45D6CA-6DD4-4E2C-8C22-94A07C99F2CE}">
          <p14:sldIdLst/>
        </p14:section>
      </p14:sectionLst>
    </p:ext>
    <p:ext uri="{EFAFB233-063F-42B5-8137-9DF3F51BA10A}">
      <p15:sldGuideLst xmlns:p15="http://schemas.microsoft.com/office/powerpoint/2012/main">
        <p15:guide id="1" pos="7292">
          <p15:clr>
            <a:srgbClr val="A4A3A4"/>
          </p15:clr>
        </p15:guide>
        <p15:guide id="2" orient="horz" pos="300">
          <p15:clr>
            <a:srgbClr val="A4A3A4"/>
          </p15:clr>
        </p15:guide>
        <p15:guide id="3" orient="horz" pos="4004">
          <p15:clr>
            <a:srgbClr val="A4A3A4"/>
          </p15:clr>
        </p15:guide>
        <p15:guide id="4" pos="36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A6A6A6"/>
    <a:srgbClr val="1D1B1C"/>
    <a:srgbClr val="AF2125"/>
    <a:srgbClr val="004181"/>
    <a:srgbClr val="DF5356"/>
    <a:srgbClr val="7492B8"/>
    <a:srgbClr val="456DA0"/>
    <a:srgbClr val="D1DBE7"/>
    <a:srgbClr val="2D5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4" autoAdjust="0"/>
    <p:restoredTop sz="84310" autoAdjust="0"/>
  </p:normalViewPr>
  <p:slideViewPr>
    <p:cSldViewPr snapToGrid="0" showGuides="1">
      <p:cViewPr varScale="1">
        <p:scale>
          <a:sx n="137" d="100"/>
          <a:sy n="137" d="100"/>
        </p:scale>
        <p:origin x="756" y="114"/>
      </p:cViewPr>
      <p:guideLst>
        <p:guide pos="7292"/>
        <p:guide orient="horz" pos="300"/>
        <p:guide orient="horz" pos="4004"/>
        <p:guide pos="369"/>
      </p:guideLst>
    </p:cSldViewPr>
  </p:slideViewPr>
  <p:outlineViewPr>
    <p:cViewPr>
      <p:scale>
        <a:sx n="33" d="100"/>
        <a:sy n="33" d="100"/>
      </p:scale>
      <p:origin x="0" y="-138"/>
    </p:cViewPr>
  </p:outlineViewPr>
  <p:notesTextViewPr>
    <p:cViewPr>
      <p:scale>
        <a:sx n="1" d="1"/>
        <a:sy n="1" d="1"/>
      </p:scale>
      <p:origin x="0" y="0"/>
    </p:cViewPr>
  </p:notesTextViewPr>
  <p:sorterViewPr>
    <p:cViewPr>
      <p:scale>
        <a:sx n="33" d="100"/>
        <a:sy n="33" d="100"/>
      </p:scale>
      <p:origin x="0" y="-15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98B9C-87B0-4F8A-8876-781DF9777B38}" type="datetimeFigureOut">
              <a:rPr lang="zh-CN" altLang="en-US" smtClean="0"/>
              <a:t>2022/10/9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3E7F-BD71-4F7F-BEAF-CA83D5F3412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10</a:t>
            </a:fld>
            <a:endParaRPr lang="zh-CN" altLang="en-US"/>
          </a:p>
        </p:txBody>
      </p:sp>
    </p:spTree>
    <p:extLst>
      <p:ext uri="{BB962C8B-B14F-4D97-AF65-F5344CB8AC3E}">
        <p14:creationId xmlns:p14="http://schemas.microsoft.com/office/powerpoint/2010/main" val="1997393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11</a:t>
            </a:fld>
            <a:endParaRPr lang="zh-CN" altLang="en-US"/>
          </a:p>
        </p:txBody>
      </p:sp>
    </p:spTree>
    <p:extLst>
      <p:ext uri="{BB962C8B-B14F-4D97-AF65-F5344CB8AC3E}">
        <p14:creationId xmlns:p14="http://schemas.microsoft.com/office/powerpoint/2010/main" val="1024664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12</a:t>
            </a:fld>
            <a:endParaRPr lang="zh-CN" altLang="en-US"/>
          </a:p>
        </p:txBody>
      </p:sp>
    </p:spTree>
    <p:extLst>
      <p:ext uri="{BB962C8B-B14F-4D97-AF65-F5344CB8AC3E}">
        <p14:creationId xmlns:p14="http://schemas.microsoft.com/office/powerpoint/2010/main" val="123314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当提供足够的训练示例时，</a:t>
            </a:r>
            <a:r>
              <a:rPr lang="en-US" altLang="zh-CN" dirty="0" err="1"/>
              <a:t>DetNet</a:t>
            </a:r>
            <a:r>
              <a:rPr lang="zh-CN" altLang="en-US" dirty="0"/>
              <a:t>优于基于近似消息传递和半定松弛的领先</a:t>
            </a:r>
            <a:r>
              <a:rPr lang="en-US" altLang="zh-CN" dirty="0"/>
              <a:t>MIMO</a:t>
            </a:r>
            <a:r>
              <a:rPr lang="zh-CN" altLang="en-US" dirty="0"/>
              <a:t>检测算法。</a:t>
            </a:r>
            <a:endParaRPr lang="en-US" altLang="zh-CN" dirty="0"/>
          </a:p>
          <a:p>
            <a:r>
              <a:rPr lang="en-US" altLang="zh-CN" sz="1200" b="0" i="0" kern="1200" dirty="0" err="1">
                <a:solidFill>
                  <a:schemeClr val="tx1"/>
                </a:solidFill>
                <a:effectLst/>
                <a:latin typeface="+mn-lt"/>
                <a:ea typeface="+mn-ea"/>
                <a:cs typeface="+mn-cs"/>
              </a:rPr>
              <a:t>FullyCon</a:t>
            </a:r>
            <a:r>
              <a:rPr lang="zh-CN" altLang="en-US" sz="1200" b="0" i="0" kern="1200" dirty="0">
                <a:solidFill>
                  <a:schemeClr val="tx1"/>
                </a:solidFill>
                <a:effectLst/>
                <a:latin typeface="+mn-lt"/>
                <a:ea typeface="+mn-ea"/>
                <a:cs typeface="+mn-cs"/>
              </a:rPr>
              <a:t>比所有其他检测算法都快，即使不使用批处理。</a:t>
            </a:r>
            <a:r>
              <a:rPr lang="en-US" altLang="zh-CN" sz="1200" b="0" i="0" kern="1200" dirty="0" err="1">
                <a:solidFill>
                  <a:schemeClr val="tx1"/>
                </a:solidFill>
                <a:effectLst/>
                <a:latin typeface="+mn-lt"/>
                <a:ea typeface="+mn-ea"/>
                <a:cs typeface="+mn-cs"/>
              </a:rPr>
              <a:t>DetNet</a:t>
            </a:r>
            <a:r>
              <a:rPr lang="zh-CN" altLang="en-US" sz="1200" b="0" i="0" kern="1200" dirty="0">
                <a:solidFill>
                  <a:schemeClr val="tx1"/>
                </a:solidFill>
                <a:effectLst/>
                <a:latin typeface="+mn-lt"/>
                <a:ea typeface="+mn-ea"/>
                <a:cs typeface="+mn-cs"/>
              </a:rPr>
              <a:t>比不使用批次的传统检测算法稍快，但使用批次时，与其他检测方法相比，运行时间显著提高。</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13</a:t>
            </a:fld>
            <a:endParaRPr lang="zh-CN" altLang="en-US"/>
          </a:p>
        </p:txBody>
      </p:sp>
    </p:spTree>
    <p:extLst>
      <p:ext uri="{BB962C8B-B14F-4D97-AF65-F5344CB8AC3E}">
        <p14:creationId xmlns:p14="http://schemas.microsoft.com/office/powerpoint/2010/main" val="2303912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14</a:t>
            </a:fld>
            <a:endParaRPr lang="zh-CN" altLang="en-US"/>
          </a:p>
        </p:txBody>
      </p:sp>
    </p:spTree>
    <p:extLst>
      <p:ext uri="{BB962C8B-B14F-4D97-AF65-F5344CB8AC3E}">
        <p14:creationId xmlns:p14="http://schemas.microsoft.com/office/powerpoint/2010/main" val="523938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神经构建块是设计模型辅助网络的另一种方法，它可以被视为深度展开的推广。它基于表示基于模型的算法，或者表示底层统计模型的先验知识，作为不同构建块的互连。神经构建块实现由多个子网络组成的</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。每个模块学习对构成基于模型的算法的不同构建块进行具体计算，如</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[71]–[73]</a:t>
            </a:r>
            <a:r>
              <a:rPr lang="zh-CN" altLang="en-US" sz="1200" b="0" i="0" kern="1200" dirty="0">
                <a:solidFill>
                  <a:schemeClr val="tx1"/>
                </a:solidFill>
                <a:effectLst/>
                <a:latin typeface="+mn-lt"/>
                <a:ea typeface="+mn-ea"/>
                <a:cs typeface="+mn-cs"/>
              </a:rPr>
              <a:t>所做，或捕捉已知的统计关系，如</a:t>
            </a:r>
            <a:r>
              <a:rPr lang="en-US" altLang="zh-CN" sz="1200" b="0" i="0" kern="1200" dirty="0">
                <a:solidFill>
                  <a:schemeClr val="tx1"/>
                </a:solidFill>
                <a:effectLst/>
                <a:latin typeface="+mn-lt"/>
                <a:ea typeface="+mn-ea"/>
                <a:cs typeface="+mn-cs"/>
              </a:rPr>
              <a:t>[74]</a:t>
            </a:r>
            <a:r>
              <a:rPr lang="zh-CN" altLang="en-US" sz="1200" b="0" i="0" kern="1200" dirty="0">
                <a:solidFill>
                  <a:schemeClr val="tx1"/>
                </a:solidFill>
                <a:effectLst/>
                <a:latin typeface="+mn-lt"/>
                <a:ea typeface="+mn-ea"/>
                <a:cs typeface="+mn-cs"/>
              </a:rPr>
              <a:t>所示。</a:t>
            </a:r>
          </a:p>
          <a:p>
            <a:r>
              <a:rPr lang="zh-CN" altLang="en-US" sz="1200" b="0" i="0" kern="1200" dirty="0">
                <a:solidFill>
                  <a:schemeClr val="tx1"/>
                </a:solidFill>
                <a:effectLst/>
                <a:latin typeface="+mn-lt"/>
                <a:ea typeface="+mn-ea"/>
                <a:cs typeface="+mn-cs"/>
              </a:rPr>
              <a:t>神经构建块是为使用具有流程图表示的算法处理的场景而设计的，可以捕获为构建块的顺序和并行互连。特别是，深度展开可以作为神经构建块的一个特例来获得，其中原始算法是一个迭代优化器，因此构建块以顺序方式互连，并使用单个层来实现。然而，与深度展开相比，神经构建块的泛化不仅仅体现在它以学习的方式实现算法构建块之间的非顺序互连的能力上，还体现在识别每个块的特定任务上，以及将已知统计关系（如因果图）转换为专用</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架构的能力。</a:t>
            </a:r>
          </a:p>
          <a:p>
            <a:endParaRPr lang="en-US" altLang="zh-CN" dirty="0"/>
          </a:p>
          <a:p>
            <a:endParaRPr lang="en-US" altLang="zh-CN" dirty="0"/>
          </a:p>
          <a:p>
            <a:r>
              <a:rPr lang="en-US" altLang="zh-CN" dirty="0"/>
              <a:t>1</a:t>
            </a:r>
            <a:r>
              <a:rPr lang="zh-CN" altLang="en-US" dirty="0"/>
              <a:t>） 确定一个算法或流程图结构，它对手头的问题很有用，并且可以分解为多个构建块。</a:t>
            </a:r>
          </a:p>
          <a:p>
            <a:r>
              <a:rPr lang="en-US" altLang="zh-CN" dirty="0"/>
              <a:t>2</a:t>
            </a:r>
            <a:r>
              <a:rPr lang="zh-CN" altLang="en-US" dirty="0"/>
              <a:t>） 确定应该从数据中学习哪些构建块，以及它们的具体任务是什么。</a:t>
            </a:r>
          </a:p>
          <a:p>
            <a:r>
              <a:rPr lang="en-US" altLang="zh-CN" dirty="0"/>
              <a:t>3</a:t>
            </a:r>
            <a:r>
              <a:rPr lang="zh-CN" altLang="en-US" dirty="0"/>
              <a:t>） 为每个构建块设计一个专用的神经网络，能够学习执行其特定任务。</a:t>
            </a:r>
          </a:p>
          <a:p>
            <a:r>
              <a:rPr lang="en-US" altLang="zh-CN" dirty="0"/>
              <a:t>4</a:t>
            </a:r>
            <a:r>
              <a:rPr lang="zh-CN" altLang="en-US" dirty="0"/>
              <a:t>） 以端到端的方式或通过单独培训每个构建块网络来培训整个结果网络</a:t>
            </a: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15</a:t>
            </a:fld>
            <a:endParaRPr lang="zh-CN" altLang="en-US"/>
          </a:p>
        </p:txBody>
      </p:sp>
    </p:spTree>
    <p:extLst>
      <p:ext uri="{BB962C8B-B14F-4D97-AF65-F5344CB8AC3E}">
        <p14:creationId xmlns:p14="http://schemas.microsoft.com/office/powerpoint/2010/main" val="992151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迭代</a:t>
            </a:r>
            <a:r>
              <a:rPr lang="en-US" altLang="zh-CN" dirty="0"/>
              <a:t>SIC</a:t>
            </a:r>
            <a:r>
              <a:rPr lang="zh-CN" altLang="en-US" dirty="0"/>
              <a:t>算法可以看作是一组相互连接的基本构建块，每个构建块实现干扰消除和软解码的两个阶段，如图</a:t>
            </a:r>
            <a:r>
              <a:rPr lang="en-US" altLang="zh-CN" dirty="0"/>
              <a:t>7</a:t>
            </a:r>
            <a:r>
              <a:rPr lang="zh-CN" altLang="en-US" dirty="0"/>
              <a:t>（</a:t>
            </a:r>
            <a:r>
              <a:rPr lang="en-US" altLang="zh-CN" dirty="0"/>
              <a:t>a</a:t>
            </a:r>
            <a:r>
              <a:rPr lang="zh-CN" altLang="en-US" dirty="0"/>
              <a:t>）所示。</a:t>
            </a:r>
            <a:endParaRPr lang="en-US" altLang="zh-CN" dirty="0"/>
          </a:p>
          <a:p>
            <a:r>
              <a:rPr lang="zh-CN" altLang="en-US" dirty="0"/>
              <a:t>虽然图</a:t>
            </a:r>
            <a:r>
              <a:rPr lang="en-US" altLang="zh-CN" dirty="0"/>
              <a:t>7</a:t>
            </a:r>
            <a:r>
              <a:rPr lang="zh-CN" altLang="en-US" dirty="0"/>
              <a:t>（</a:t>
            </a:r>
            <a:r>
              <a:rPr lang="en-US" altLang="zh-CN" dirty="0"/>
              <a:t>a</a:t>
            </a:r>
            <a:r>
              <a:rPr lang="zh-CN" altLang="en-US" dirty="0"/>
              <a:t>）中的框图忽略了底层渠道模型，但基本构建块依赖于模型。虽然每个基本构建块都由两个完全基于信道模型的顺序过程组成，但这些计算的目的是执行分类任务。</a:t>
            </a:r>
            <a:endParaRPr lang="en-US" altLang="zh-CN" dirty="0"/>
          </a:p>
          <a:p>
            <a:r>
              <a:rPr lang="zh-CN" altLang="en-US" dirty="0"/>
              <a:t>特别是，</a:t>
            </a:r>
            <a:r>
              <a:rPr lang="en-US" altLang="zh-CN" dirty="0" err="1"/>
              <a:t>qth</a:t>
            </a:r>
            <a:r>
              <a:rPr lang="zh-CN" altLang="en-US" dirty="0"/>
              <a:t>迭代的第</a:t>
            </a:r>
            <a:r>
              <a:rPr lang="en-US" altLang="zh-CN" dirty="0"/>
              <a:t>k</a:t>
            </a:r>
            <a:r>
              <a:rPr lang="zh-CN" altLang="en-US" dirty="0"/>
              <a:t>个构建块</a:t>
            </a:r>
            <a:r>
              <a:rPr lang="en-US" altLang="zh-CN" dirty="0"/>
              <a:t>k∈ K</a:t>
            </a:r>
            <a:r>
              <a:rPr lang="zh-CN" altLang="en-US" dirty="0"/>
              <a:t>、 产生ˆ</a:t>
            </a:r>
            <a:r>
              <a:rPr lang="en-US" altLang="zh-CN" dirty="0"/>
              <a:t>p</a:t>
            </a:r>
            <a:r>
              <a:rPr lang="zh-CN" altLang="en-US" dirty="0"/>
              <a:t>（</a:t>
            </a:r>
            <a:r>
              <a:rPr lang="en-US" altLang="zh-CN" dirty="0"/>
              <a:t>q</a:t>
            </a:r>
            <a:r>
              <a:rPr lang="zh-CN" altLang="en-US" dirty="0"/>
              <a:t>）</a:t>
            </a:r>
            <a:r>
              <a:rPr lang="en-US" altLang="zh-CN" dirty="0"/>
              <a:t>K</a:t>
            </a:r>
            <a:r>
              <a:rPr lang="zh-CN" altLang="en-US" dirty="0"/>
              <a:t>，这是基于</a:t>
            </a:r>
            <a:r>
              <a:rPr lang="en-US" altLang="zh-CN" dirty="0"/>
              <a:t>{\710</a:t>
            </a:r>
            <a:r>
              <a:rPr lang="zh-CN" altLang="en-US" dirty="0"/>
              <a:t>；</a:t>
            </a:r>
            <a:r>
              <a:rPr lang="en-US" altLang="zh-CN" dirty="0"/>
              <a:t>p</a:t>
            </a:r>
            <a:r>
              <a:rPr lang="zh-CN" altLang="en-US" dirty="0"/>
              <a:t>（</a:t>
            </a:r>
            <a:r>
              <a:rPr lang="en-US" altLang="zh-CN" dirty="0"/>
              <a:t>q−1</a:t>
            </a:r>
            <a:r>
              <a:rPr lang="zh-CN" altLang="en-US" dirty="0"/>
              <a:t>） </a:t>
            </a:r>
            <a:r>
              <a:rPr lang="en-US" altLang="zh-CN" dirty="0"/>
              <a:t>l}l6=k</a:t>
            </a:r>
            <a:r>
              <a:rPr lang="zh-CN" altLang="en-US" dirty="0"/>
              <a:t>。</a:t>
            </a:r>
            <a:endParaRPr lang="en-US" altLang="zh-CN" dirty="0"/>
          </a:p>
          <a:p>
            <a:r>
              <a:rPr lang="zh-CN" altLang="en-US" dirty="0"/>
              <a:t>此类计算自然通过分类</a:t>
            </a:r>
            <a:r>
              <a:rPr lang="en-US" altLang="zh-CN" dirty="0"/>
              <a:t>DNN</a:t>
            </a:r>
            <a:r>
              <a:rPr lang="zh-CN" altLang="en-US" dirty="0"/>
              <a:t>实现，例如具有</a:t>
            </a:r>
            <a:r>
              <a:rPr lang="en-US" altLang="zh-CN" dirty="0" err="1"/>
              <a:t>softmax</a:t>
            </a:r>
            <a:r>
              <a:rPr lang="zh-CN" altLang="en-US" dirty="0"/>
              <a:t>输出层的</a:t>
            </a:r>
            <a:r>
              <a:rPr lang="en-US" altLang="zh-CN" dirty="0"/>
              <a:t>FC</a:t>
            </a:r>
            <a:r>
              <a:rPr lang="zh-CN" altLang="en-US" dirty="0"/>
              <a:t>网络。将这些条件</a:t>
            </a:r>
            <a:r>
              <a:rPr lang="en-US" altLang="zh-CN" dirty="0"/>
              <a:t>PMF</a:t>
            </a:r>
            <a:r>
              <a:rPr lang="zh-CN" altLang="en-US" dirty="0"/>
              <a:t>计算嵌入图</a:t>
            </a:r>
            <a:r>
              <a:rPr lang="en-US" altLang="zh-CN" dirty="0"/>
              <a:t>7</a:t>
            </a:r>
            <a:r>
              <a:rPr lang="zh-CN" altLang="en-US" dirty="0"/>
              <a:t>（</a:t>
            </a:r>
            <a:r>
              <a:rPr lang="en-US" altLang="zh-CN" dirty="0"/>
              <a:t>a</a:t>
            </a:r>
            <a:r>
              <a:rPr lang="zh-CN" altLang="en-US" dirty="0"/>
              <a:t>）中的迭代</a:t>
            </a:r>
            <a:r>
              <a:rPr lang="en-US" altLang="zh-CN" dirty="0"/>
              <a:t>SIC</a:t>
            </a:r>
            <a:r>
              <a:rPr lang="zh-CN" altLang="en-US" dirty="0"/>
              <a:t>框图中，得到图</a:t>
            </a:r>
            <a:r>
              <a:rPr lang="en-US" altLang="zh-CN" dirty="0"/>
              <a:t>7</a:t>
            </a:r>
            <a:r>
              <a:rPr lang="zh-CN" altLang="en-US" dirty="0"/>
              <a:t>（</a:t>
            </a:r>
            <a:r>
              <a:rPr lang="en-US" altLang="zh-CN" dirty="0"/>
              <a:t>b</a:t>
            </a:r>
            <a:r>
              <a:rPr lang="zh-CN" altLang="en-US" dirty="0"/>
              <a:t>）中所示的总体接收机架构。</a:t>
            </a: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16</a:t>
            </a:fld>
            <a:endParaRPr lang="zh-CN" altLang="en-US"/>
          </a:p>
        </p:txBody>
      </p:sp>
    </p:spTree>
    <p:extLst>
      <p:ext uri="{BB962C8B-B14F-4D97-AF65-F5344CB8AC3E}">
        <p14:creationId xmlns:p14="http://schemas.microsoft.com/office/powerpoint/2010/main" val="1489422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描述了取自</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的</a:t>
            </a:r>
            <a:r>
              <a:rPr lang="en-US" altLang="zh-CN" sz="1200" b="0" i="0" kern="1200" dirty="0" err="1">
                <a:solidFill>
                  <a:schemeClr val="tx1"/>
                </a:solidFill>
                <a:effectLst/>
                <a:latin typeface="+mn-lt"/>
                <a:ea typeface="+mn-ea"/>
                <a:cs typeface="+mn-cs"/>
              </a:rPr>
              <a:t>DeepSIC</a:t>
            </a:r>
            <a:r>
              <a:rPr lang="zh-CN" altLang="en-US" sz="1200" b="0" i="0" kern="1200" dirty="0">
                <a:solidFill>
                  <a:schemeClr val="tx1"/>
                </a:solidFill>
                <a:effectLst/>
                <a:latin typeface="+mn-lt"/>
                <a:ea typeface="+mn-ea"/>
                <a:cs typeface="+mn-cs"/>
              </a:rPr>
              <a:t>的两个实验研究。这些结果比较了</a:t>
            </a:r>
            <a:r>
              <a:rPr lang="en-US" altLang="zh-CN" sz="1200" b="0" i="0" kern="1200" dirty="0" err="1">
                <a:solidFill>
                  <a:schemeClr val="tx1"/>
                </a:solidFill>
                <a:effectLst/>
                <a:latin typeface="+mn-lt"/>
                <a:ea typeface="+mn-ea"/>
                <a:cs typeface="+mn-cs"/>
              </a:rPr>
              <a:t>DeepSIC</a:t>
            </a:r>
            <a:r>
              <a:rPr lang="zh-CN" altLang="en-US" sz="1200" b="0" i="0" kern="1200" dirty="0">
                <a:solidFill>
                  <a:schemeClr val="tx1"/>
                </a:solidFill>
                <a:effectLst/>
                <a:latin typeface="+mn-lt"/>
                <a:ea typeface="+mn-ea"/>
                <a:cs typeface="+mn-cs"/>
              </a:rPr>
              <a:t>实现的符号错误率（</a:t>
            </a:r>
            <a:r>
              <a:rPr lang="en-US" altLang="zh-CN" sz="1200" b="0" i="0" kern="1200" dirty="0">
                <a:solidFill>
                  <a:schemeClr val="tx1"/>
                </a:solidFill>
                <a:effectLst/>
                <a:latin typeface="+mn-lt"/>
                <a:ea typeface="+mn-ea"/>
                <a:cs typeface="+mn-cs"/>
              </a:rPr>
              <a:t>SER</a:t>
            </a:r>
            <a:r>
              <a:rPr lang="zh-CN" altLang="en-US" sz="1200" b="0" i="0" kern="1200" dirty="0">
                <a:solidFill>
                  <a:schemeClr val="tx1"/>
                </a:solidFill>
                <a:effectLst/>
                <a:latin typeface="+mn-lt"/>
                <a:ea typeface="+mn-ea"/>
                <a:cs typeface="+mn-cs"/>
              </a:rPr>
              <a:t>），它学习从</a:t>
            </a:r>
            <a:r>
              <a:rPr lang="en-US" altLang="zh-CN" sz="1200" b="0" i="0" kern="1200" dirty="0" err="1">
                <a:solidFill>
                  <a:schemeClr val="tx1"/>
                </a:solidFill>
                <a:effectLst/>
                <a:latin typeface="+mn-lt"/>
                <a:ea typeface="+mn-ea"/>
                <a:cs typeface="+mn-cs"/>
              </a:rPr>
              <a:t>nt</a:t>
            </a:r>
            <a:r>
              <a:rPr lang="en-US" altLang="zh-CN" sz="1200" b="0" i="0" kern="1200" dirty="0">
                <a:solidFill>
                  <a:schemeClr val="tx1"/>
                </a:solidFill>
                <a:effectLst/>
                <a:latin typeface="+mn-lt"/>
                <a:ea typeface="+mn-ea"/>
                <a:cs typeface="+mn-cs"/>
              </a:rPr>
              <a:t>=5000</a:t>
            </a:r>
            <a:r>
              <a:rPr lang="zh-CN" altLang="en-US" sz="1200" b="0" i="0" kern="1200" dirty="0">
                <a:solidFill>
                  <a:schemeClr val="tx1"/>
                </a:solidFill>
                <a:effectLst/>
                <a:latin typeface="+mn-lt"/>
                <a:ea typeface="+mn-ea"/>
                <a:cs typeface="+mn-cs"/>
              </a:rPr>
              <a:t>标记样本执行</a:t>
            </a:r>
            <a:r>
              <a:rPr lang="en-US" altLang="zh-CN" sz="1200" b="0" i="0" kern="1200" dirty="0">
                <a:solidFill>
                  <a:schemeClr val="tx1"/>
                </a:solidFill>
                <a:effectLst/>
                <a:latin typeface="+mn-lt"/>
                <a:ea typeface="+mn-ea"/>
                <a:cs typeface="+mn-cs"/>
              </a:rPr>
              <a:t>Q=5 SIC</a:t>
            </a:r>
            <a:r>
              <a:rPr lang="zh-CN" altLang="en-US" sz="1200" b="0" i="0" kern="1200" dirty="0">
                <a:solidFill>
                  <a:schemeClr val="tx1"/>
                </a:solidFill>
                <a:effectLst/>
                <a:latin typeface="+mn-lt"/>
                <a:ea typeface="+mn-ea"/>
                <a:cs typeface="+mn-cs"/>
              </a:rPr>
              <a:t>迭代。</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特别是，图</a:t>
            </a:r>
            <a:r>
              <a:rPr lang="en-US" altLang="zh-CN" sz="1200" b="0" i="0" kern="1200" dirty="0">
                <a:solidFill>
                  <a:schemeClr val="tx1"/>
                </a:solidFill>
                <a:effectLst/>
                <a:latin typeface="+mn-lt"/>
                <a:ea typeface="+mn-ea"/>
                <a:cs typeface="+mn-cs"/>
              </a:rPr>
              <a:t>8a</a:t>
            </a:r>
            <a:r>
              <a:rPr lang="zh-CN" altLang="en-US" sz="1200" b="0" i="0" kern="1200" dirty="0">
                <a:solidFill>
                  <a:schemeClr val="tx1"/>
                </a:solidFill>
                <a:effectLst/>
                <a:latin typeface="+mn-lt"/>
                <a:ea typeface="+mn-ea"/>
                <a:cs typeface="+mn-cs"/>
              </a:rPr>
              <a:t>考虑了</a:t>
            </a:r>
            <a:r>
              <a:rPr lang="en-US" altLang="zh-CN" sz="1200" b="0" i="0" kern="1200" dirty="0">
                <a:solidFill>
                  <a:schemeClr val="tx1"/>
                </a:solidFill>
                <a:effectLst/>
                <a:latin typeface="+mn-lt"/>
                <a:ea typeface="+mn-ea"/>
                <a:cs typeface="+mn-cs"/>
              </a:rPr>
              <a:t>K=N=32</a:t>
            </a:r>
            <a:r>
              <a:rPr lang="zh-CN" altLang="en-US" sz="1200" b="0" i="0" kern="1200" dirty="0">
                <a:solidFill>
                  <a:schemeClr val="tx1"/>
                </a:solidFill>
                <a:effectLst/>
                <a:latin typeface="+mn-lt"/>
                <a:ea typeface="+mn-ea"/>
                <a:cs typeface="+mn-cs"/>
              </a:rPr>
              <a:t>的形式（</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）的高斯信道，导致</a:t>
            </a:r>
            <a:r>
              <a:rPr lang="en-US" altLang="zh-CN" sz="1200" b="0" i="0" kern="1200" dirty="0">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检测在计算上不可行，并将</a:t>
            </a:r>
            <a:r>
              <a:rPr lang="en-US" altLang="zh-CN" sz="1200" b="0" i="0" kern="1200" dirty="0" err="1">
                <a:solidFill>
                  <a:schemeClr val="tx1"/>
                </a:solidFill>
                <a:effectLst/>
                <a:latin typeface="+mn-lt"/>
                <a:ea typeface="+mn-ea"/>
                <a:cs typeface="+mn-cs"/>
              </a:rPr>
              <a:t>DeepSIC</a:t>
            </a:r>
            <a:r>
              <a:rPr lang="zh-CN" altLang="en-US" sz="1200" b="0" i="0" kern="1200" dirty="0">
                <a:solidFill>
                  <a:schemeClr val="tx1"/>
                </a:solidFill>
                <a:effectLst/>
                <a:latin typeface="+mn-lt"/>
                <a:ea typeface="+mn-ea"/>
                <a:cs typeface="+mn-cs"/>
              </a:rPr>
              <a:t>与基于模型的迭代</a:t>
            </a:r>
            <a:r>
              <a:rPr lang="en-US" altLang="zh-CN" sz="1200" b="0" i="0" kern="1200" dirty="0">
                <a:solidFill>
                  <a:schemeClr val="tx1"/>
                </a:solidFill>
                <a:effectLst/>
                <a:latin typeface="+mn-lt"/>
                <a:ea typeface="+mn-ea"/>
                <a:cs typeface="+mn-cs"/>
              </a:rPr>
              <a:t>SIC</a:t>
            </a:r>
            <a:r>
              <a:rPr lang="zh-CN" altLang="en-US" sz="1200" b="0" i="0" kern="1200" dirty="0">
                <a:solidFill>
                  <a:schemeClr val="tx1"/>
                </a:solidFill>
                <a:effectLst/>
                <a:latin typeface="+mn-lt"/>
                <a:ea typeface="+mn-ea"/>
                <a:cs typeface="+mn-cs"/>
              </a:rPr>
              <a:t>以及数据驱动的</a:t>
            </a:r>
            <a:r>
              <a:rPr lang="en-US" altLang="zh-CN" sz="1200" b="0" i="0" kern="1200" dirty="0" err="1">
                <a:solidFill>
                  <a:schemeClr val="tx1"/>
                </a:solidFill>
                <a:effectLst/>
                <a:latin typeface="+mn-lt"/>
                <a:ea typeface="+mn-ea"/>
                <a:cs typeface="+mn-cs"/>
              </a:rPr>
              <a:t>DetNet</a:t>
            </a:r>
            <a:r>
              <a:rPr lang="zh-CN" altLang="en-US" sz="1200" b="0" i="0" kern="1200" dirty="0">
                <a:solidFill>
                  <a:schemeClr val="tx1"/>
                </a:solidFill>
                <a:effectLst/>
                <a:latin typeface="+mn-lt"/>
                <a:ea typeface="+mn-ea"/>
                <a:cs typeface="+mn-cs"/>
              </a:rPr>
              <a:t>进行了比较</a:t>
            </a:r>
            <a:r>
              <a:rPr lang="en-US" altLang="zh-CN" sz="1200" b="0" i="0" kern="1200" dirty="0">
                <a:solidFill>
                  <a:schemeClr val="tx1"/>
                </a:solidFill>
                <a:effectLst/>
                <a:latin typeface="+mn-lt"/>
                <a:ea typeface="+mn-ea"/>
                <a:cs typeface="+mn-cs"/>
              </a:rPr>
              <a:t>[18]</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8b</a:t>
            </a:r>
            <a:r>
              <a:rPr lang="zh-CN" altLang="en-US" sz="1200" b="0" i="0" kern="1200" dirty="0">
                <a:solidFill>
                  <a:schemeClr val="tx1"/>
                </a:solidFill>
                <a:effectLst/>
                <a:latin typeface="+mn-lt"/>
                <a:ea typeface="+mn-ea"/>
                <a:cs typeface="+mn-cs"/>
              </a:rPr>
              <a:t>考虑了泊松信道，其中</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通过多元泊松分布与</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相关，对于这种信道，需要线性高斯模型（如迭代</a:t>
            </a:r>
            <a:r>
              <a:rPr lang="en-US" altLang="zh-CN" sz="1200" b="0" i="0" kern="1200" dirty="0">
                <a:solidFill>
                  <a:schemeClr val="tx1"/>
                </a:solidFill>
                <a:effectLst/>
                <a:latin typeface="+mn-lt"/>
                <a:ea typeface="+mn-ea"/>
                <a:cs typeface="+mn-cs"/>
              </a:rPr>
              <a:t>SIC</a:t>
            </a:r>
            <a:r>
              <a:rPr lang="zh-CN" altLang="en-US" sz="1200" b="0" i="0" kern="1200" dirty="0">
                <a:solidFill>
                  <a:schemeClr val="tx1"/>
                </a:solidFill>
                <a:effectLst/>
                <a:latin typeface="+mn-lt"/>
                <a:ea typeface="+mn-ea"/>
                <a:cs typeface="+mn-cs"/>
              </a:rPr>
              <a:t>算法）的方案不适用。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展示了使用</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作为神经构建块，以稳健且不依赖模型的方式执行基于模型的算法对等项的能力。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特别是，证明了</a:t>
            </a:r>
            <a:r>
              <a:rPr lang="en-US" altLang="zh-CN" sz="1200" b="0" i="0" kern="1200" dirty="0" err="1">
                <a:solidFill>
                  <a:schemeClr val="tx1"/>
                </a:solidFill>
                <a:effectLst/>
                <a:latin typeface="+mn-lt"/>
                <a:ea typeface="+mn-ea"/>
                <a:cs typeface="+mn-cs"/>
              </a:rPr>
              <a:t>DeepSIC</a:t>
            </a:r>
            <a:r>
              <a:rPr lang="zh-CN" altLang="en-US" sz="1200" b="0" i="0" kern="1200" dirty="0">
                <a:solidFill>
                  <a:schemeClr val="tx1"/>
                </a:solidFill>
                <a:effectLst/>
                <a:latin typeface="+mn-lt"/>
                <a:ea typeface="+mn-ea"/>
                <a:cs typeface="+mn-cs"/>
              </a:rPr>
              <a:t>接近线性高斯信道中迭代</a:t>
            </a:r>
            <a:r>
              <a:rPr lang="en-US" altLang="zh-CN" sz="1200" b="0" i="0" kern="1200" dirty="0">
                <a:solidFill>
                  <a:schemeClr val="tx1"/>
                </a:solidFill>
                <a:effectLst/>
                <a:latin typeface="+mn-lt"/>
                <a:ea typeface="+mn-ea"/>
                <a:cs typeface="+mn-cs"/>
              </a:rPr>
              <a:t>SIC</a:t>
            </a:r>
            <a:r>
              <a:rPr lang="zh-CN" altLang="en-US" sz="1200" b="0" i="0" kern="1200" dirty="0">
                <a:solidFill>
                  <a:schemeClr val="tx1"/>
                </a:solidFill>
                <a:effectLst/>
                <a:latin typeface="+mn-lt"/>
                <a:ea typeface="+mn-ea"/>
                <a:cs typeface="+mn-cs"/>
              </a:rPr>
              <a:t>算法的</a:t>
            </a:r>
            <a:r>
              <a:rPr lang="en-US" altLang="zh-CN" sz="1200" b="0" i="0" kern="1200" dirty="0">
                <a:solidFill>
                  <a:schemeClr val="tx1"/>
                </a:solidFill>
                <a:effectLst/>
                <a:latin typeface="+mn-lt"/>
                <a:ea typeface="+mn-ea"/>
                <a:cs typeface="+mn-cs"/>
              </a:rPr>
              <a:t>SER</a:t>
            </a:r>
            <a:r>
              <a:rPr lang="zh-CN" altLang="en-US" sz="1200" b="0" i="0" kern="1200" dirty="0">
                <a:solidFill>
                  <a:schemeClr val="tx1"/>
                </a:solidFill>
                <a:effectLst/>
                <a:latin typeface="+mn-lt"/>
                <a:ea typeface="+mn-ea"/>
                <a:cs typeface="+mn-cs"/>
              </a:rPr>
              <a:t>值，同时在模型失配的情况下显著优于它，以及在非高斯设置中应用时。</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8a</a:t>
            </a:r>
            <a:r>
              <a:rPr lang="zh-CN" altLang="en-US" sz="1200" b="0" i="0" kern="1200" dirty="0">
                <a:solidFill>
                  <a:schemeClr val="tx1"/>
                </a:solidFill>
                <a:effectLst/>
                <a:latin typeface="+mn-lt"/>
                <a:ea typeface="+mn-ea"/>
                <a:cs typeface="+mn-cs"/>
              </a:rPr>
              <a:t>中还观察到，与其他数据驱动接收器（如</a:t>
            </a:r>
            <a:r>
              <a:rPr lang="en-US" altLang="zh-CN" sz="1200" b="0" i="0" kern="1200" dirty="0" err="1">
                <a:solidFill>
                  <a:schemeClr val="tx1"/>
                </a:solidFill>
                <a:effectLst/>
                <a:latin typeface="+mn-lt"/>
                <a:ea typeface="+mn-ea"/>
                <a:cs typeface="+mn-cs"/>
              </a:rPr>
              <a:t>DetNet</a:t>
            </a:r>
            <a:r>
              <a:rPr lang="zh-CN" altLang="en-US" sz="1200" b="0" i="0" kern="1200" dirty="0">
                <a:solidFill>
                  <a:schemeClr val="tx1"/>
                </a:solidFill>
                <a:effectLst/>
                <a:latin typeface="+mn-lt"/>
                <a:ea typeface="+mn-ea"/>
                <a:cs typeface="+mn-cs"/>
              </a:rPr>
              <a:t>）相比，</a:t>
            </a:r>
            <a:r>
              <a:rPr lang="en-US" altLang="zh-CN" sz="1200" b="0" i="0" kern="1200" dirty="0" err="1">
                <a:solidFill>
                  <a:schemeClr val="tx1"/>
                </a:solidFill>
                <a:effectLst/>
                <a:latin typeface="+mn-lt"/>
                <a:ea typeface="+mn-ea"/>
                <a:cs typeface="+mn-cs"/>
              </a:rPr>
              <a:t>DeepSIC</a:t>
            </a:r>
            <a:r>
              <a:rPr lang="zh-CN" altLang="en-US" sz="1200" b="0" i="0" kern="1200" dirty="0">
                <a:solidFill>
                  <a:schemeClr val="tx1"/>
                </a:solidFill>
                <a:effectLst/>
                <a:latin typeface="+mn-lt"/>
                <a:ea typeface="+mn-ea"/>
                <a:cs typeface="+mn-cs"/>
              </a:rPr>
              <a:t>的最终架构可以使用更小的数据集进行训练。</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17</a:t>
            </a:fld>
            <a:endParaRPr lang="zh-CN" altLang="en-US"/>
          </a:p>
        </p:txBody>
      </p:sp>
    </p:spTree>
    <p:extLst>
      <p:ext uri="{BB962C8B-B14F-4D97-AF65-F5344CB8AC3E}">
        <p14:creationId xmlns:p14="http://schemas.microsoft.com/office/powerpoint/2010/main" val="3722353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18</a:t>
            </a:fld>
            <a:endParaRPr lang="zh-CN" altLang="en-US"/>
          </a:p>
        </p:txBody>
      </p:sp>
    </p:spTree>
    <p:extLst>
      <p:ext uri="{BB962C8B-B14F-4D97-AF65-F5344CB8AC3E}">
        <p14:creationId xmlns:p14="http://schemas.microsoft.com/office/powerpoint/2010/main" val="468104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辅助推理是一系列基于模型的深度学习算法，其中</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被纳入到基于模型的方法中。</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与第四节中讨论的模型辅助网络不同，其中生成的系统是一个深网络，其结构模仿基于模型的算法的操作，这里的推理是使用传统的基于模型的方法进行的，而一些中间计算是通过</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进行的。</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辅助推理的主要动机是利用基于模型的方法在性能、复杂性和对手头问题的适用性方面的既定优势。</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深度学习可以降低对不准确模型知识的敏感性，促进在复杂环境中的操作，并支持在新领域中的应用。</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辅助推理系统的图示如图</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所示。</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19</a:t>
            </a:fld>
            <a:endParaRPr lang="zh-CN" altLang="en-US"/>
          </a:p>
        </p:txBody>
      </p:sp>
    </p:spTree>
    <p:extLst>
      <p:ext uri="{BB962C8B-B14F-4D97-AF65-F5344CB8AC3E}">
        <p14:creationId xmlns:p14="http://schemas.microsoft.com/office/powerpoint/2010/main" val="164081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DNN</a:t>
            </a:r>
            <a:r>
              <a:rPr lang="zh-CN" altLang="en-US" dirty="0"/>
              <a:t>辅助推理说明：</a:t>
            </a:r>
            <a:r>
              <a:rPr lang="en-US" altLang="zh-CN" dirty="0"/>
              <a:t>a</a:t>
            </a:r>
            <a:r>
              <a:rPr lang="zh-CN" altLang="en-US" dirty="0"/>
              <a:t>）基于模型的算法，由多次迭代和基于中间模型的计算组成；</a:t>
            </a:r>
            <a:r>
              <a:rPr lang="en-US" altLang="zh-CN" dirty="0"/>
              <a:t>b</a:t>
            </a:r>
            <a:r>
              <a:rPr lang="zh-CN" altLang="en-US" dirty="0"/>
              <a:t>） 算法的数据驱动实现，其中特定的基于模型的计算被专用的学习深度模型取代。</a:t>
            </a:r>
            <a:endParaRPr lang="en-US" altLang="zh-CN" dirty="0"/>
          </a:p>
          <a:p>
            <a:r>
              <a:rPr lang="zh-CN" altLang="en-US" dirty="0"/>
              <a:t>这里，可以使用数据单独训练内部</a:t>
            </a:r>
            <a:r>
              <a:rPr lang="en-US" altLang="zh-CN" dirty="0"/>
              <a:t>DNN</a:t>
            </a:r>
            <a:r>
              <a:rPr lang="zh-CN" altLang="en-US" dirty="0"/>
              <a:t>，或将整体推理映射端到端训练为判别学习模型</a:t>
            </a:r>
            <a:r>
              <a:rPr lang="en-US" altLang="zh-CN" dirty="0"/>
              <a:t>[54]</a:t>
            </a:r>
            <a:r>
              <a:rPr lang="zh-CN" altLang="en-US" dirty="0"/>
              <a:t>，</a:t>
            </a:r>
            <a:r>
              <a:rPr lang="en-US" altLang="zh-CN" dirty="0"/>
              <a:t>[55]</a:t>
            </a:r>
            <a:r>
              <a:rPr lang="zh-CN" altLang="en-US" dirty="0"/>
              <a:t>，通常要求中间数学步骤是可微的或通过可微映射很好地逼近。</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20</a:t>
            </a:fld>
            <a:endParaRPr lang="zh-CN" altLang="en-US"/>
          </a:p>
        </p:txBody>
      </p:sp>
    </p:spTree>
    <p:extLst>
      <p:ext uri="{BB962C8B-B14F-4D97-AF65-F5344CB8AC3E}">
        <p14:creationId xmlns:p14="http://schemas.microsoft.com/office/powerpoint/2010/main" val="1042086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第一类</a:t>
            </a:r>
            <a:r>
              <a:rPr lang="en-US" altLang="zh-CN" dirty="0"/>
              <a:t>DNN</a:t>
            </a:r>
            <a:r>
              <a:rPr lang="zh-CN" altLang="en-US" dirty="0"/>
              <a:t>辅助推理利用深度学习隐式学习感兴趣信号的结构和统计特性，其方式适合于基于模型的优化。这些推理系统特别适用于信号处理中的各种反问题，包括去噪、稀疏恢复、反褶积和超分辨率</a:t>
            </a:r>
            <a:r>
              <a:rPr lang="en-US" altLang="zh-CN" dirty="0"/>
              <a:t>[76]</a:t>
            </a:r>
            <a:r>
              <a:rPr lang="zh-CN" altLang="en-US" dirty="0"/>
              <a:t>。解决此类问题通常涉及在信号域上施加一些结构。然后将这些先验知识结合到基于模型的优化过程中，例如交替方向乘法器法（</a:t>
            </a:r>
            <a:r>
              <a:rPr lang="en-US" altLang="zh-CN" dirty="0"/>
              <a:t>ADMM</a:t>
            </a:r>
            <a:r>
              <a:rPr lang="zh-CN" altLang="en-US" dirty="0"/>
              <a:t>）</a:t>
            </a:r>
            <a:r>
              <a:rPr lang="en-US" altLang="zh-CN" dirty="0"/>
              <a:t>[77]</a:t>
            </a:r>
            <a:r>
              <a:rPr lang="zh-CN" altLang="en-US" dirty="0"/>
              <a:t>、快速迭代收缩和阈值算法</a:t>
            </a:r>
            <a:r>
              <a:rPr lang="en-US" altLang="zh-CN" dirty="0"/>
              <a:t>[78]</a:t>
            </a:r>
            <a:r>
              <a:rPr lang="zh-CN" altLang="en-US" dirty="0"/>
              <a:t>以及原始对偶分裂</a:t>
            </a:r>
            <a:r>
              <a:rPr lang="en-US" altLang="zh-CN" dirty="0"/>
              <a:t>[79]</a:t>
            </a:r>
            <a:r>
              <a:rPr lang="zh-CN" altLang="en-US" dirty="0"/>
              <a:t>，这些方法可以在可证明的性能保证下恢复所需信号。</a:t>
            </a:r>
          </a:p>
          <a:p>
            <a:endParaRPr lang="zh-CN" altLang="en-US" dirty="0"/>
          </a:p>
          <a:p>
            <a:r>
              <a:rPr lang="zh-CN" altLang="en-US" dirty="0"/>
              <a:t>传统上，封装底层信号的结构和特性的先验知识由人工编制的正则化项或约束表示，并纳入优化目标中。例如，在各种反问题中使用的一种常见的基于模型的策略是在某些给定字典中施加稀疏性，这有助于基于</a:t>
            </a:r>
            <a:r>
              <a:rPr lang="en-US" altLang="zh-CN" dirty="0"/>
              <a:t>CS</a:t>
            </a:r>
            <a:r>
              <a:rPr lang="zh-CN" altLang="en-US" dirty="0"/>
              <a:t>的优化。深度学习带来了避免此类显式约束的可能性，从而减轻了信号真实底层结构粗略、手工近似的有害影响，同时通过隐式数据驱动正则化实现优化。这可以通过在迭代优化中加入深度去噪器作为学习的近端映射来实现，如即插即用网络</a:t>
            </a:r>
            <a:r>
              <a:rPr lang="en-US" altLang="zh-CN" dirty="0"/>
              <a:t>3[13]</a:t>
            </a:r>
            <a:r>
              <a:rPr lang="zh-CN" altLang="en-US" dirty="0"/>
              <a:t>、</a:t>
            </a:r>
            <a:r>
              <a:rPr lang="en-US" altLang="zh-CN" dirty="0"/>
              <a:t>[14]</a:t>
            </a:r>
            <a:r>
              <a:rPr lang="zh-CN" altLang="en-US" dirty="0"/>
              <a:t>、</a:t>
            </a:r>
            <a:r>
              <a:rPr lang="en-US" altLang="zh-CN" dirty="0"/>
              <a:t>[80]–[85]</a:t>
            </a:r>
            <a:r>
              <a:rPr lang="zh-CN" altLang="en-US" dirty="0"/>
              <a:t>所实现的。基于</a:t>
            </a:r>
            <a:r>
              <a:rPr lang="en-US" altLang="zh-CN" dirty="0"/>
              <a:t>DNN</a:t>
            </a:r>
            <a:r>
              <a:rPr lang="zh-CN" altLang="en-US" dirty="0"/>
              <a:t>的先验也可用于启用，例如，</a:t>
            </a:r>
            <a:r>
              <a:rPr lang="en-US" altLang="zh-CN" dirty="0"/>
              <a:t>CS</a:t>
            </a:r>
            <a:r>
              <a:rPr lang="zh-CN" altLang="en-US" dirty="0"/>
              <a:t>超出稀疏信号的范围</a:t>
            </a:r>
            <a:r>
              <a:rPr lang="en-US" altLang="zh-CN" dirty="0"/>
              <a:t>[10]</a:t>
            </a:r>
            <a:r>
              <a:rPr lang="zh-CN" altLang="en-US" dirty="0"/>
              <a:t>，</a:t>
            </a:r>
            <a:r>
              <a:rPr lang="en-US" altLang="zh-CN" dirty="0"/>
              <a:t>[11]</a:t>
            </a:r>
            <a:r>
              <a:rPr lang="zh-CN" altLang="en-US" dirty="0"/>
              <a:t>。</a:t>
            </a:r>
            <a:endParaRPr lang="en-US" altLang="zh-CN" dirty="0"/>
          </a:p>
          <a:p>
            <a:r>
              <a:rPr lang="zh-CN" altLang="en-US" sz="1200" b="0" i="0" kern="1200" dirty="0">
                <a:solidFill>
                  <a:schemeClr val="tx1"/>
                </a:solidFill>
                <a:effectLst/>
                <a:latin typeface="+mn-lt"/>
                <a:ea typeface="+mn-ea"/>
                <a:cs typeface="+mn-cs"/>
              </a:rPr>
              <a:t>设计大纲：设计结构无关的</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辅助系统可以通过以下步骤进行：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）根据感兴趣信号的领域知识，确定合适的优化程序。</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优化过程中依赖于复杂且可能难以分析的领域知识的特定部分被</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取代。</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集成的数据驱动模块可以独立于推理系统进行训练，可能采用如</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所示的无监督方式，也可以端到端地训练整个推理系统</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a:t>
            </a:r>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21</a:t>
            </a:fld>
            <a:endParaRPr lang="zh-CN" altLang="en-US"/>
          </a:p>
        </p:txBody>
      </p:sp>
    </p:spTree>
    <p:extLst>
      <p:ext uri="{BB962C8B-B14F-4D97-AF65-F5344CB8AC3E}">
        <p14:creationId xmlns:p14="http://schemas.microsoft.com/office/powerpoint/2010/main" val="431617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a:t>
            </a:r>
            <a:r>
              <a:rPr lang="el-GR" altLang="zh-CN" dirty="0"/>
              <a:t>φ</a:t>
            </a:r>
            <a:r>
              <a:rPr lang="zh-CN" altLang="el-GR" dirty="0"/>
              <a:t>（</a:t>
            </a:r>
            <a:r>
              <a:rPr lang="en-US" altLang="zh-CN" dirty="0"/>
              <a:t>s</a:t>
            </a:r>
            <a:r>
              <a:rPr lang="zh-CN" altLang="en-US" dirty="0"/>
              <a:t>）是正则化项，等于−</a:t>
            </a:r>
            <a:r>
              <a:rPr lang="el-GR" altLang="zh-CN" dirty="0"/>
              <a:t>σ2</a:t>
            </a:r>
            <a:r>
              <a:rPr lang="en-US" altLang="zh-CN" dirty="0"/>
              <a:t>w log p</a:t>
            </a:r>
            <a:r>
              <a:rPr lang="zh-CN" altLang="en-US" dirty="0"/>
              <a:t>（</a:t>
            </a:r>
            <a:r>
              <a:rPr lang="en-US" altLang="zh-CN" dirty="0"/>
              <a:t>s</a:t>
            </a:r>
            <a:r>
              <a:rPr lang="zh-CN" altLang="en-US" dirty="0"/>
              <a:t>），可能有一些不影响（</a:t>
            </a:r>
            <a:r>
              <a:rPr lang="en-US" altLang="zh-CN" dirty="0"/>
              <a:t>21</a:t>
            </a:r>
            <a:r>
              <a:rPr lang="zh-CN" altLang="en-US" dirty="0"/>
              <a:t>）中最小化的加法常数。</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22</a:t>
            </a:fld>
            <a:endParaRPr lang="zh-CN" altLang="en-US"/>
          </a:p>
        </p:txBody>
      </p:sp>
    </p:spTree>
    <p:extLst>
      <p:ext uri="{BB962C8B-B14F-4D97-AF65-F5344CB8AC3E}">
        <p14:creationId xmlns:p14="http://schemas.microsoft.com/office/powerpoint/2010/main" val="3066629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a:t>
            </a:r>
            <a:r>
              <a:rPr lang="en-US" altLang="zh-CN" dirty="0"/>
              <a:t>ADMM</a:t>
            </a:r>
            <a:r>
              <a:rPr lang="zh-CN" altLang="en-US" dirty="0"/>
              <a:t>迭代的关键挑战源于步骤</a:t>
            </a:r>
            <a:r>
              <a:rPr lang="en-US" altLang="zh-CN" dirty="0"/>
              <a:t>3</a:t>
            </a:r>
            <a:r>
              <a:rPr lang="zh-CN" altLang="en-US" dirty="0"/>
              <a:t>中的近端映射的计算。</a:t>
            </a:r>
            <a:endParaRPr lang="en-US" altLang="zh-CN" dirty="0"/>
          </a:p>
          <a:p>
            <a:r>
              <a:rPr lang="zh-CN" altLang="en-US" dirty="0"/>
              <a:t>特别是，虽然可以以封闭形式评估步骤</a:t>
            </a:r>
            <a:r>
              <a:rPr lang="en-US" altLang="zh-CN" dirty="0"/>
              <a:t>2</a:t>
            </a:r>
            <a:r>
              <a:rPr lang="zh-CN" altLang="en-US" dirty="0"/>
              <a:t>，如附录</a:t>
            </a:r>
            <a:r>
              <a:rPr lang="en-US" altLang="zh-CN" dirty="0"/>
              <a:t>E</a:t>
            </a:r>
            <a:r>
              <a:rPr lang="zh-CN" altLang="en-US" dirty="0"/>
              <a:t>所示，但计算算法</a:t>
            </a:r>
            <a:r>
              <a:rPr lang="en-US" altLang="zh-CN" dirty="0"/>
              <a:t>4</a:t>
            </a:r>
            <a:r>
              <a:rPr lang="zh-CN" altLang="en-US" dirty="0"/>
              <a:t>的步骤</a:t>
            </a:r>
            <a:r>
              <a:rPr lang="en-US" altLang="zh-CN" dirty="0"/>
              <a:t>3</a:t>
            </a:r>
            <a:r>
              <a:rPr lang="zh-CN" altLang="en-US" dirty="0"/>
              <a:t>需要明确了解先验</a:t>
            </a:r>
            <a:r>
              <a:rPr lang="en-US" altLang="zh-CN" dirty="0"/>
              <a:t>φ</a:t>
            </a:r>
            <a:r>
              <a:rPr lang="zh-CN" altLang="en-US" dirty="0"/>
              <a:t>（</a:t>
            </a:r>
            <a:r>
              <a:rPr lang="en-US" altLang="zh-CN" dirty="0"/>
              <a:t>·</a:t>
            </a:r>
            <a:r>
              <a:rPr lang="zh-CN" altLang="en-US" dirty="0"/>
              <a:t>），而这通常是不可用的。</a:t>
            </a:r>
            <a:endParaRPr lang="en-US" altLang="zh-CN" dirty="0"/>
          </a:p>
          <a:p>
            <a:r>
              <a:rPr lang="zh-CN" altLang="en-US" dirty="0"/>
              <a:t>此外，即使在</a:t>
            </a:r>
            <a:r>
              <a:rPr lang="en-US" altLang="zh-CN" dirty="0"/>
              <a:t>φ</a:t>
            </a:r>
            <a:r>
              <a:rPr lang="zh-CN" altLang="en-US" dirty="0"/>
              <a:t>（</a:t>
            </a:r>
            <a:r>
              <a:rPr lang="en-US" altLang="zh-CN" dirty="0"/>
              <a:t>·</a:t>
            </a:r>
            <a:r>
              <a:rPr lang="zh-CN" altLang="en-US" dirty="0"/>
              <a:t>）的近似值很好的情况下，在第</a:t>
            </a:r>
            <a:r>
              <a:rPr lang="en-US" altLang="zh-CN" dirty="0"/>
              <a:t>3</a:t>
            </a:r>
            <a:r>
              <a:rPr lang="zh-CN" altLang="en-US" dirty="0"/>
              <a:t>步中计算近端映射可能仍然非常困难，难以进行分析。</a:t>
            </a:r>
            <a:endParaRPr lang="en-US" altLang="zh-CN" dirty="0"/>
          </a:p>
          <a:p>
            <a:r>
              <a:rPr lang="zh-CN" altLang="en-US" sz="1200" b="0" i="0" kern="1200" dirty="0">
                <a:solidFill>
                  <a:schemeClr val="tx1"/>
                </a:solidFill>
                <a:effectLst/>
                <a:latin typeface="+mn-lt"/>
                <a:ea typeface="+mn-ea"/>
                <a:cs typeface="+mn-cs"/>
              </a:rPr>
              <a:t>然而，算法</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步骤</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中的近端映射是任务和数据的不变量。</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23</a:t>
            </a:fld>
            <a:endParaRPr lang="zh-CN" altLang="en-US"/>
          </a:p>
        </p:txBody>
      </p:sp>
    </p:spTree>
    <p:extLst>
      <p:ext uri="{BB962C8B-B14F-4D97-AF65-F5344CB8AC3E}">
        <p14:creationId xmlns:p14="http://schemas.microsoft.com/office/powerpoint/2010/main" val="1915154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a:t>
            </a:r>
            <a:r>
              <a:rPr lang="en-US" altLang="zh-CN" dirty="0"/>
              <a:t>ADMM</a:t>
            </a:r>
            <a:r>
              <a:rPr lang="zh-CN" altLang="en-US" dirty="0"/>
              <a:t>迭代的关键挑战源于步骤</a:t>
            </a:r>
            <a:r>
              <a:rPr lang="en-US" altLang="zh-CN" dirty="0"/>
              <a:t>3</a:t>
            </a:r>
            <a:r>
              <a:rPr lang="zh-CN" altLang="en-US" dirty="0"/>
              <a:t>中的近端映射的计算。</a:t>
            </a:r>
            <a:endParaRPr lang="en-US" altLang="zh-CN" dirty="0"/>
          </a:p>
          <a:p>
            <a:r>
              <a:rPr lang="zh-CN" altLang="en-US" dirty="0"/>
              <a:t>特别是，虽然可以以封闭形式评估步骤</a:t>
            </a:r>
            <a:r>
              <a:rPr lang="en-US" altLang="zh-CN" dirty="0"/>
              <a:t>2</a:t>
            </a:r>
            <a:r>
              <a:rPr lang="zh-CN" altLang="en-US" dirty="0"/>
              <a:t>，如附录</a:t>
            </a:r>
            <a:r>
              <a:rPr lang="en-US" altLang="zh-CN" dirty="0"/>
              <a:t>E</a:t>
            </a:r>
            <a:r>
              <a:rPr lang="zh-CN" altLang="en-US" dirty="0"/>
              <a:t>所示，但计算算法</a:t>
            </a:r>
            <a:r>
              <a:rPr lang="en-US" altLang="zh-CN" dirty="0"/>
              <a:t>4</a:t>
            </a:r>
            <a:r>
              <a:rPr lang="zh-CN" altLang="en-US" dirty="0"/>
              <a:t>的步骤</a:t>
            </a:r>
            <a:r>
              <a:rPr lang="en-US" altLang="zh-CN" dirty="0"/>
              <a:t>3</a:t>
            </a:r>
            <a:r>
              <a:rPr lang="zh-CN" altLang="en-US" dirty="0"/>
              <a:t>需要明确了解先验</a:t>
            </a:r>
            <a:r>
              <a:rPr lang="en-US" altLang="zh-CN" dirty="0"/>
              <a:t>φ</a:t>
            </a:r>
            <a:r>
              <a:rPr lang="zh-CN" altLang="en-US" dirty="0"/>
              <a:t>（</a:t>
            </a:r>
            <a:r>
              <a:rPr lang="en-US" altLang="zh-CN" dirty="0"/>
              <a:t>·</a:t>
            </a:r>
            <a:r>
              <a:rPr lang="zh-CN" altLang="en-US" dirty="0"/>
              <a:t>），而这通常是不可用的。</a:t>
            </a:r>
            <a:endParaRPr lang="en-US" altLang="zh-CN" dirty="0"/>
          </a:p>
          <a:p>
            <a:r>
              <a:rPr lang="zh-CN" altLang="en-US" dirty="0"/>
              <a:t>此外，即使在</a:t>
            </a:r>
            <a:r>
              <a:rPr lang="en-US" altLang="zh-CN" dirty="0"/>
              <a:t>φ</a:t>
            </a:r>
            <a:r>
              <a:rPr lang="zh-CN" altLang="en-US" dirty="0"/>
              <a:t>（</a:t>
            </a:r>
            <a:r>
              <a:rPr lang="en-US" altLang="zh-CN" dirty="0"/>
              <a:t>·</a:t>
            </a:r>
            <a:r>
              <a:rPr lang="zh-CN" altLang="en-US" dirty="0"/>
              <a:t>）的近似值很好的情况下，在第</a:t>
            </a:r>
            <a:r>
              <a:rPr lang="en-US" altLang="zh-CN" dirty="0"/>
              <a:t>3</a:t>
            </a:r>
            <a:r>
              <a:rPr lang="zh-CN" altLang="en-US" dirty="0"/>
              <a:t>步中计算近端映射可能仍然非常困难，难以进行分析。</a:t>
            </a:r>
            <a:endParaRPr lang="en-US" altLang="zh-CN" dirty="0"/>
          </a:p>
          <a:p>
            <a:r>
              <a:rPr lang="zh-CN" altLang="en-US" sz="1200" b="0" i="0" kern="1200" dirty="0">
                <a:solidFill>
                  <a:schemeClr val="tx1"/>
                </a:solidFill>
                <a:effectLst/>
                <a:latin typeface="+mn-lt"/>
                <a:ea typeface="+mn-ea"/>
                <a:cs typeface="+mn-cs"/>
              </a:rPr>
              <a:t>然而，算法</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步骤</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中的近端映射是任务和数据的不变量。</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24</a:t>
            </a:fld>
            <a:endParaRPr lang="zh-CN" altLang="en-US"/>
          </a:p>
        </p:txBody>
      </p:sp>
    </p:spTree>
    <p:extLst>
      <p:ext uri="{BB962C8B-B14F-4D97-AF65-F5344CB8AC3E}">
        <p14:creationId xmlns:p14="http://schemas.microsoft.com/office/powerpoint/2010/main" val="1120745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[80]</a:t>
            </a:r>
            <a:r>
              <a:rPr lang="zh-CN" altLang="en-US" dirty="0"/>
              <a:t>中报告的心脏磁共振成像图像重建的设置。这里的近端映射被一个五层</a:t>
            </a:r>
            <a:r>
              <a:rPr lang="en-US" altLang="zh-CN" dirty="0"/>
              <a:t>CNN</a:t>
            </a:r>
            <a:r>
              <a:rPr lang="zh-CN" altLang="en-US" dirty="0"/>
              <a:t>替换，该</a:t>
            </a:r>
            <a:r>
              <a:rPr lang="en-US" altLang="zh-CN" dirty="0"/>
              <a:t>CNN</a:t>
            </a:r>
            <a:r>
              <a:rPr lang="zh-CN" altLang="en-US" dirty="0"/>
              <a:t>具有在时空体积补丁上操作的残余连接。</a:t>
            </a:r>
            <a:endParaRPr lang="en-US" altLang="zh-CN" dirty="0"/>
          </a:p>
          <a:p>
            <a:r>
              <a:rPr lang="en-US" altLang="zh-CN" dirty="0"/>
              <a:t>CNN</a:t>
            </a:r>
            <a:r>
              <a:rPr lang="zh-CN" altLang="en-US" dirty="0"/>
              <a:t>经过离线训练，对高斯噪声污染的干净图像进行去噪处理。</a:t>
            </a:r>
            <a:endParaRPr lang="en-US" altLang="zh-CN" dirty="0"/>
          </a:p>
          <a:p>
            <a:r>
              <a:rPr lang="zh-CN" altLang="en-US" dirty="0"/>
              <a:t>图</a:t>
            </a:r>
            <a:r>
              <a:rPr lang="en-US" altLang="zh-CN" dirty="0"/>
              <a:t>14</a:t>
            </a:r>
            <a:r>
              <a:rPr lang="zh-CN" altLang="en-US" dirty="0"/>
              <a:t>中报告的实验结果表明，与使用基于模型的方法来近似近似近距离映射相比，深度去噪器的引入显著提高了迭代优化器的性能和收敛速度。</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25</a:t>
            </a:fld>
            <a:endParaRPr lang="zh-CN" altLang="en-US"/>
          </a:p>
        </p:txBody>
      </p:sp>
    </p:spTree>
    <p:extLst>
      <p:ext uri="{BB962C8B-B14F-4D97-AF65-F5344CB8AC3E}">
        <p14:creationId xmlns:p14="http://schemas.microsoft.com/office/powerpoint/2010/main" val="1380152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[80]</a:t>
            </a:r>
            <a:r>
              <a:rPr lang="zh-CN" altLang="en-US" dirty="0"/>
              <a:t>中报告的心脏磁共振成像图像重建的设置。这里的近端映射被一个五层</a:t>
            </a:r>
            <a:r>
              <a:rPr lang="en-US" altLang="zh-CN" dirty="0"/>
              <a:t>CNN</a:t>
            </a:r>
            <a:r>
              <a:rPr lang="zh-CN" altLang="en-US" dirty="0"/>
              <a:t>替换，该</a:t>
            </a:r>
            <a:r>
              <a:rPr lang="en-US" altLang="zh-CN" dirty="0"/>
              <a:t>CNN</a:t>
            </a:r>
            <a:r>
              <a:rPr lang="zh-CN" altLang="en-US" dirty="0"/>
              <a:t>具有在时空体积补丁上操作的残余连接。</a:t>
            </a:r>
            <a:endParaRPr lang="en-US" altLang="zh-CN" dirty="0"/>
          </a:p>
          <a:p>
            <a:r>
              <a:rPr lang="en-US" altLang="zh-CN" dirty="0"/>
              <a:t>CNN</a:t>
            </a:r>
            <a:r>
              <a:rPr lang="zh-CN" altLang="en-US" dirty="0"/>
              <a:t>经过离线训练，对高斯噪声污染的干净图像进行去噪处理。</a:t>
            </a:r>
            <a:endParaRPr lang="en-US" altLang="zh-CN" dirty="0"/>
          </a:p>
          <a:p>
            <a:r>
              <a:rPr lang="zh-CN" altLang="en-US" dirty="0"/>
              <a:t>图</a:t>
            </a:r>
            <a:r>
              <a:rPr lang="en-US" altLang="zh-CN" dirty="0"/>
              <a:t>14</a:t>
            </a:r>
            <a:r>
              <a:rPr lang="zh-CN" altLang="en-US" dirty="0"/>
              <a:t>中报告的实验结果表明，与使用基于模型的方法来近似近似近距离映射相比，深度去噪器的引入显著提高了迭代优化器的性能和收敛速度。</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26</a:t>
            </a:fld>
            <a:endParaRPr lang="zh-CN" altLang="en-US"/>
          </a:p>
        </p:txBody>
      </p:sp>
    </p:spTree>
    <p:extLst>
      <p:ext uri="{BB962C8B-B14F-4D97-AF65-F5344CB8AC3E}">
        <p14:creationId xmlns:p14="http://schemas.microsoft.com/office/powerpoint/2010/main" val="1509664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面向结构的</a:t>
            </a:r>
            <a:r>
              <a:rPr lang="en-US" altLang="zh-CN" dirty="0"/>
              <a:t>DNN</a:t>
            </a:r>
            <a:r>
              <a:rPr lang="zh-CN" altLang="en-US" dirty="0"/>
              <a:t>辅助推理算法系列使用基于模型的方法，这些方法旨在利用底层统计结构，同时集成</a:t>
            </a:r>
            <a:r>
              <a:rPr lang="en-US" altLang="zh-CN" dirty="0"/>
              <a:t>DNN</a:t>
            </a:r>
            <a:r>
              <a:rPr lang="zh-CN" altLang="en-US" dirty="0"/>
              <a:t>以实现操作，而无需对该模型进行额外的明确描述。文献中利用的结构类型可以是先验已知的可分解分布形式，例如通信信道中的因果关系和有限记忆</a:t>
            </a:r>
            <a:r>
              <a:rPr lang="en-US" altLang="zh-CN" dirty="0"/>
              <a:t>[15]</a:t>
            </a:r>
            <a:r>
              <a:rPr lang="zh-CN" altLang="en-US" dirty="0"/>
              <a:t>、</a:t>
            </a:r>
            <a:r>
              <a:rPr lang="en-US" altLang="zh-CN" dirty="0"/>
              <a:t>[22]</a:t>
            </a:r>
            <a:r>
              <a:rPr lang="zh-CN" altLang="en-US" dirty="0"/>
              <a:t>、</a:t>
            </a:r>
            <a:r>
              <a:rPr lang="en-US" altLang="zh-CN" dirty="0"/>
              <a:t>[91]</a:t>
            </a:r>
            <a:r>
              <a:rPr lang="zh-CN" altLang="en-US" dirty="0"/>
              <a:t>；它可以遵循统计行为的既定近似，例如将图像建模为条件随机场</a:t>
            </a:r>
            <a:r>
              <a:rPr lang="en-US" altLang="zh-CN" dirty="0"/>
              <a:t>[92]–[94]</a:t>
            </a:r>
            <a:r>
              <a:rPr lang="zh-CN" altLang="en-US" dirty="0"/>
              <a:t>；根据系统操作的物理知识</a:t>
            </a:r>
            <a:r>
              <a:rPr lang="en-US" altLang="zh-CN" dirty="0"/>
              <a:t>[95]-[97]</a:t>
            </a:r>
            <a:r>
              <a:rPr lang="zh-CN" altLang="en-US" dirty="0"/>
              <a:t>；或者由于问题的分布式性质而产生，如</a:t>
            </a:r>
            <a:r>
              <a:rPr lang="en-US" altLang="zh-CN" dirty="0"/>
              <a:t>[98]</a:t>
            </a:r>
            <a:r>
              <a:rPr lang="zh-CN" altLang="en-US" dirty="0"/>
              <a:t>所示。</a:t>
            </a:r>
          </a:p>
          <a:p>
            <a:endParaRPr lang="zh-CN" altLang="en-US" dirty="0"/>
          </a:p>
          <a:p>
            <a:r>
              <a:rPr lang="zh-CN" altLang="en-US" dirty="0"/>
              <a:t>解释此类统计结构的主要优势来自各种基于模型的方法的可用性，这些方法专门针对利用这些结构来促进以降低复杂性进行准确推断。许多算法，如建立在底层状态空间结构上的卡尔曼滤波器及其变体</a:t>
            </a:r>
            <a:r>
              <a:rPr lang="en-US" altLang="zh-CN" dirty="0"/>
              <a:t>[99</a:t>
            </a:r>
            <a:r>
              <a:rPr lang="zh-CN" altLang="en-US" dirty="0"/>
              <a:t>，</a:t>
            </a:r>
            <a:r>
              <a:rPr lang="en-US" altLang="zh-CN" dirty="0"/>
              <a:t>Ch.7]</a:t>
            </a:r>
            <a:r>
              <a:rPr lang="zh-CN" altLang="en-US" dirty="0"/>
              <a:t>，或利用隐藏马尔可夫模型的维特比算法</a:t>
            </a:r>
            <a:r>
              <a:rPr lang="en-US" altLang="zh-CN" dirty="0"/>
              <a:t>[100]</a:t>
            </a:r>
            <a:r>
              <a:rPr lang="zh-CN" altLang="en-US" dirty="0"/>
              <a:t>，都可以表示为广泛的因子图方法家族的特殊情况。因此，我们用于描述面向结构的</a:t>
            </a:r>
            <a:r>
              <a:rPr lang="en-US" altLang="zh-CN" dirty="0" err="1"/>
              <a:t>DNNaided</a:t>
            </a:r>
            <a:r>
              <a:rPr lang="zh-CN" altLang="en-US" dirty="0"/>
              <a:t>推理的主要示例侧重于在数据驱动的因子图上实现消息传递。</a:t>
            </a:r>
          </a:p>
          <a:p>
            <a:endParaRPr lang="zh-CN" altLang="en-US" dirty="0"/>
          </a:p>
          <a:p>
            <a:r>
              <a:rPr lang="zh-CN" altLang="en-US" dirty="0"/>
              <a:t>设计概要：面向结构的</a:t>
            </a:r>
            <a:r>
              <a:rPr lang="en-US" altLang="zh-CN" dirty="0"/>
              <a:t>DNN</a:t>
            </a:r>
            <a:r>
              <a:rPr lang="zh-CN" altLang="en-US" dirty="0"/>
              <a:t>辅助算法利用深度学习，不是为了完成整个推理任务，而是为了增强和放松已建立的基于模型的推理算法的模型依赖性，这些算法是专门为解决特定问题所导致的结构而设计的。此类</a:t>
            </a:r>
            <a:r>
              <a:rPr lang="en-US" altLang="zh-CN" dirty="0"/>
              <a:t>DNN</a:t>
            </a:r>
            <a:r>
              <a:rPr lang="zh-CN" altLang="en-US" dirty="0"/>
              <a:t>辅助混合推理系统的设计包括以下步骤：</a:t>
            </a:r>
            <a:r>
              <a:rPr lang="en-US" altLang="zh-CN" dirty="0"/>
              <a:t>1</a:t>
            </a:r>
            <a:r>
              <a:rPr lang="zh-CN" altLang="en-US" dirty="0"/>
              <a:t>）根据底层统计结构的可用知识选择合适的推理算法。领域知识封装在从数据中学习的算法选择中。</a:t>
            </a:r>
          </a:p>
          <a:p>
            <a:endParaRPr lang="zh-CN" altLang="en-US" dirty="0"/>
          </a:p>
          <a:p>
            <a:r>
              <a:rPr lang="en-US" altLang="zh-CN" dirty="0"/>
              <a:t>2</a:t>
            </a:r>
            <a:r>
              <a:rPr lang="zh-CN" altLang="en-US" dirty="0"/>
              <a:t>） 一旦选择了基于模型的算法，我们将识别其特定于模型的计算，并用专用的紧凑</a:t>
            </a:r>
            <a:r>
              <a:rPr lang="en-US" altLang="zh-CN" dirty="0"/>
              <a:t>DNN</a:t>
            </a:r>
            <a:r>
              <a:rPr lang="zh-CN" altLang="en-US" dirty="0"/>
              <a:t>替换它们。</a:t>
            </a:r>
          </a:p>
          <a:p>
            <a:endParaRPr lang="zh-CN" altLang="en-US" dirty="0"/>
          </a:p>
          <a:p>
            <a:r>
              <a:rPr lang="en-US" altLang="zh-CN" dirty="0"/>
              <a:t>3</a:t>
            </a:r>
            <a:r>
              <a:rPr lang="zh-CN" altLang="en-US" dirty="0"/>
              <a:t>） 生成的</a:t>
            </a:r>
            <a:r>
              <a:rPr lang="en-US" altLang="zh-CN" dirty="0"/>
              <a:t>DNN</a:t>
            </a:r>
            <a:r>
              <a:rPr lang="zh-CN" altLang="en-US" dirty="0"/>
              <a:t>可以单独培训，也可以以端到端的方式对整个系统进行培训。</a:t>
            </a:r>
          </a:p>
          <a:p>
            <a:endParaRPr lang="zh-CN" altLang="en-US" dirty="0"/>
          </a:p>
          <a:p>
            <a:r>
              <a:rPr lang="zh-CN" altLang="en-US" dirty="0"/>
              <a:t>接下来，我们将使用</a:t>
            </a:r>
            <a:r>
              <a:rPr lang="en-US" altLang="zh-CN" dirty="0"/>
              <a:t>[91]</a:t>
            </a:r>
            <a:r>
              <a:rPr lang="zh-CN" altLang="en-US" dirty="0"/>
              <a:t>、</a:t>
            </a:r>
            <a:r>
              <a:rPr lang="en-US" altLang="zh-CN" dirty="0"/>
              <a:t>[101]</a:t>
            </a:r>
            <a:r>
              <a:rPr lang="zh-CN" altLang="en-US" dirty="0"/>
              <a:t>中提出的马尔科夫序列的学习因子图推理示例，演示如何在基于模型</a:t>
            </a:r>
            <a:r>
              <a:rPr lang="en-US" altLang="zh-CN" dirty="0"/>
              <a:t>/</a:t>
            </a:r>
            <a:r>
              <a:rPr lang="zh-CN" altLang="en-US" dirty="0"/>
              <a:t>数据驱动的混合算法中转换这些步骤。</a:t>
            </a:r>
          </a:p>
          <a:p>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27</a:t>
            </a:fld>
            <a:endParaRPr lang="zh-CN" altLang="en-US"/>
          </a:p>
        </p:txBody>
      </p:sp>
    </p:spTree>
    <p:extLst>
      <p:ext uri="{BB962C8B-B14F-4D97-AF65-F5344CB8AC3E}">
        <p14:creationId xmlns:p14="http://schemas.microsoft.com/office/powerpoint/2010/main" val="807676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hangingPunct="0">
              <a:lnSpc>
                <a:spcPct val="130000"/>
              </a:lnSpc>
            </a:pPr>
            <a:r>
              <a:rPr lang="zh-CN" altLang="en-US" sz="1200" spc="100" dirty="0">
                <a:highlight>
                  <a:srgbClr val="FFFFFF"/>
                </a:highlight>
                <a:latin typeface="思源黑体 CN Normal" panose="020B0400000000000000" pitchFamily="34" charset="-122"/>
                <a:ea typeface="思源黑体 CN Normal" panose="020B0400000000000000" pitchFamily="34" charset="-122"/>
              </a:rPr>
              <a:t>算法需要在因子图上传递</a:t>
            </a:r>
            <a:r>
              <a:rPr lang="zh-CN" altLang="en-US" sz="1200" spc="100" dirty="0">
                <a:latin typeface="思源黑体 CN Normal" panose="020B0400000000000000" pitchFamily="34" charset="-122"/>
                <a:ea typeface="思源黑体 CN Normal" panose="020B0400000000000000" pitchFamily="34" charset="-122"/>
              </a:rPr>
              <a:t>消息计算后验分布，但因子图的构建是基于统计信息的因式分解，计算负担通常随标签空间维度呈指数增长</a:t>
            </a:r>
            <a:endParaRPr lang="zh-CN" altLang="en-US" sz="1200" spc="100" dirty="0">
              <a:highlight>
                <a:srgbClr val="FFFFFF"/>
              </a:highlight>
              <a:latin typeface="思源黑体 CN Normal" panose="020B0400000000000000" pitchFamily="34" charset="-122"/>
              <a:ea typeface="思源黑体 CN Normal" panose="020B0400000000000000" pitchFamily="34" charset="-122"/>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28</a:t>
            </a:fld>
            <a:endParaRPr lang="zh-CN" altLang="en-US"/>
          </a:p>
        </p:txBody>
      </p:sp>
    </p:spTree>
    <p:extLst>
      <p:ext uri="{BB962C8B-B14F-4D97-AF65-F5344CB8AC3E}">
        <p14:creationId xmlns:p14="http://schemas.microsoft.com/office/powerpoint/2010/main" val="3983225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29</a:t>
            </a:fld>
            <a:endParaRPr lang="zh-CN" altLang="en-US"/>
          </a:p>
        </p:txBody>
      </p:sp>
    </p:spTree>
    <p:extLst>
      <p:ext uri="{BB962C8B-B14F-4D97-AF65-F5344CB8AC3E}">
        <p14:creationId xmlns:p14="http://schemas.microsoft.com/office/powerpoint/2010/main" val="1672533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描述了通过将</a:t>
            </a:r>
            <a:r>
              <a:rPr lang="en-US" altLang="zh-CN" sz="1200" b="0" i="0" kern="1200" dirty="0">
                <a:solidFill>
                  <a:schemeClr val="tx1"/>
                </a:solidFill>
                <a:effectLst/>
                <a:latin typeface="+mn-lt"/>
                <a:ea typeface="+mn-ea"/>
                <a:cs typeface="+mn-cs"/>
              </a:rPr>
              <a:t>SP</a:t>
            </a:r>
            <a:r>
              <a:rPr lang="zh-CN" altLang="en-US" sz="1200" b="0" i="0" kern="1200" dirty="0">
                <a:solidFill>
                  <a:schemeClr val="tx1"/>
                </a:solidFill>
                <a:effectLst/>
                <a:latin typeface="+mn-lt"/>
                <a:ea typeface="+mn-ea"/>
                <a:cs typeface="+mn-cs"/>
              </a:rPr>
              <a:t>算法应用于从</a:t>
            </a:r>
            <a:r>
              <a:rPr lang="en-US" altLang="zh-CN" sz="1200" b="0" i="0" kern="1200" dirty="0" err="1">
                <a:solidFill>
                  <a:schemeClr val="tx1"/>
                </a:solidFill>
                <a:effectLst/>
                <a:latin typeface="+mn-lt"/>
                <a:ea typeface="+mn-ea"/>
                <a:cs typeface="+mn-cs"/>
              </a:rPr>
              <a:t>nt</a:t>
            </a:r>
            <a:r>
              <a:rPr lang="en-US" altLang="zh-CN" sz="1200" b="0" i="0" kern="1200" dirty="0">
                <a:solidFill>
                  <a:schemeClr val="tx1"/>
                </a:solidFill>
                <a:effectLst/>
                <a:latin typeface="+mn-lt"/>
                <a:ea typeface="+mn-ea"/>
                <a:cs typeface="+mn-cs"/>
              </a:rPr>
              <a:t>=5000</a:t>
            </a:r>
            <a:r>
              <a:rPr lang="zh-CN" altLang="en-US" sz="1200" b="0" i="0" kern="1200" dirty="0">
                <a:solidFill>
                  <a:schemeClr val="tx1"/>
                </a:solidFill>
                <a:effectLst/>
                <a:latin typeface="+mn-lt"/>
                <a:ea typeface="+mn-ea"/>
                <a:cs typeface="+mn-cs"/>
              </a:rPr>
              <a:t>标记样本中学习到的因子图上，针对内存为</a:t>
            </a:r>
            <a:r>
              <a:rPr lang="en-US" altLang="zh-CN" sz="1200" b="0" i="0" kern="1200" dirty="0">
                <a:solidFill>
                  <a:schemeClr val="tx1"/>
                </a:solidFill>
                <a:effectLst/>
                <a:latin typeface="+mn-lt"/>
                <a:ea typeface="+mn-ea"/>
                <a:cs typeface="+mn-cs"/>
              </a:rPr>
              <a:t>l=4</a:t>
            </a:r>
            <a:r>
              <a:rPr lang="zh-CN" altLang="en-US" sz="1200" b="0" i="0" kern="1200" dirty="0">
                <a:solidFill>
                  <a:schemeClr val="tx1"/>
                </a:solidFill>
                <a:effectLst/>
                <a:latin typeface="+mn-lt"/>
                <a:ea typeface="+mn-ea"/>
                <a:cs typeface="+mn-cs"/>
              </a:rPr>
              <a:t>的通道，获得的数值评估</a:t>
            </a:r>
            <a:r>
              <a:rPr lang="en-US" altLang="zh-CN" sz="1200" b="0" i="0" kern="1200" dirty="0">
                <a:solidFill>
                  <a:schemeClr val="tx1"/>
                </a:solidFill>
                <a:effectLst/>
                <a:latin typeface="+mn-lt"/>
                <a:ea typeface="+mn-ea"/>
                <a:cs typeface="+mn-cs"/>
              </a:rPr>
              <a:t>SER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结果与基于模型的</a:t>
            </a:r>
            <a:r>
              <a:rPr lang="en-US" altLang="zh-CN" sz="1200" b="0" i="0" kern="1200" dirty="0">
                <a:solidFill>
                  <a:schemeClr val="tx1"/>
                </a:solidFill>
                <a:effectLst/>
                <a:latin typeface="+mn-lt"/>
                <a:ea typeface="+mn-ea"/>
                <a:cs typeface="+mn-cs"/>
              </a:rPr>
              <a:t>SP</a:t>
            </a:r>
            <a:r>
              <a:rPr lang="zh-CN" altLang="en-US" sz="1200" b="0" i="0" kern="1200" dirty="0">
                <a:solidFill>
                  <a:schemeClr val="tx1"/>
                </a:solidFill>
                <a:effectLst/>
                <a:latin typeface="+mn-lt"/>
                <a:ea typeface="+mn-ea"/>
                <a:cs typeface="+mn-cs"/>
              </a:rPr>
              <a:t>的性能进行了比较，基于模型的</a:t>
            </a:r>
            <a:r>
              <a:rPr lang="en-US" altLang="zh-CN" sz="1200" b="0" i="0" kern="1200" dirty="0">
                <a:solidFill>
                  <a:schemeClr val="tx1"/>
                </a:solidFill>
                <a:effectLst/>
                <a:latin typeface="+mn-lt"/>
                <a:ea typeface="+mn-ea"/>
                <a:cs typeface="+mn-cs"/>
              </a:rPr>
              <a:t>SP</a:t>
            </a:r>
            <a:r>
              <a:rPr lang="zh-CN" altLang="en-US" sz="1200" b="0" i="0" kern="1200" dirty="0">
                <a:solidFill>
                  <a:schemeClr val="tx1"/>
                </a:solidFill>
                <a:effectLst/>
                <a:latin typeface="+mn-lt"/>
                <a:ea typeface="+mn-ea"/>
                <a:cs typeface="+mn-cs"/>
              </a:rPr>
              <a:t>需要对底层统计模型以及</a:t>
            </a:r>
            <a:r>
              <a:rPr lang="en-US" altLang="zh-CN" sz="1200" b="0" i="0" kern="1200" dirty="0">
                <a:solidFill>
                  <a:schemeClr val="tx1"/>
                </a:solidFill>
                <a:effectLst/>
                <a:latin typeface="+mn-lt"/>
                <a:ea typeface="+mn-ea"/>
                <a:cs typeface="+mn-cs"/>
              </a:rPr>
              <a:t>[103]</a:t>
            </a:r>
            <a:r>
              <a:rPr lang="zh-CN" altLang="en-US" sz="1200" b="0" i="0" kern="1200" dirty="0">
                <a:solidFill>
                  <a:schemeClr val="tx1"/>
                </a:solidFill>
                <a:effectLst/>
                <a:latin typeface="+mn-lt"/>
                <a:ea typeface="+mn-ea"/>
                <a:cs typeface="+mn-cs"/>
              </a:rPr>
              <a:t>中针对此类设置提出的滑动双向</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检测器有完整的了解，它采用了传统的</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体系结构，但没有明确说明马尔科夫结构。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16a</a:t>
            </a:r>
            <a:r>
              <a:rPr lang="zh-CN" altLang="en-US" sz="1200" b="0" i="0" kern="1200" dirty="0">
                <a:solidFill>
                  <a:schemeClr val="tx1"/>
                </a:solidFill>
                <a:effectLst/>
                <a:latin typeface="+mn-lt"/>
                <a:ea typeface="+mn-ea"/>
                <a:cs typeface="+mn-cs"/>
              </a:rPr>
              <a:t>考虑高斯信道，而在图</a:t>
            </a:r>
            <a:r>
              <a:rPr lang="en-US" altLang="zh-CN" sz="1200" b="0" i="0" kern="1200" dirty="0">
                <a:solidFill>
                  <a:schemeClr val="tx1"/>
                </a:solidFill>
                <a:effectLst/>
                <a:latin typeface="+mn-lt"/>
                <a:ea typeface="+mn-ea"/>
                <a:cs typeface="+mn-cs"/>
              </a:rPr>
              <a:t>16b</a:t>
            </a:r>
            <a:r>
              <a:rPr lang="zh-CN" altLang="en-US" sz="1200" b="0" i="0" kern="1200" dirty="0">
                <a:solidFill>
                  <a:schemeClr val="tx1"/>
                </a:solidFill>
                <a:effectLst/>
                <a:latin typeface="+mn-lt"/>
                <a:ea typeface="+mn-ea"/>
                <a:cs typeface="+mn-cs"/>
              </a:rPr>
              <a:t>中，条件分布</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xi | </a:t>
            </a:r>
            <a:r>
              <a:rPr lang="en-US" altLang="zh-CN" sz="1200" b="0" i="0" kern="1200" dirty="0" err="1">
                <a:solidFill>
                  <a:schemeClr val="tx1"/>
                </a:solidFill>
                <a:effectLst/>
                <a:latin typeface="+mn-lt"/>
                <a:ea typeface="+mn-ea"/>
                <a:cs typeface="+mn-cs"/>
              </a:rPr>
              <a:t>sii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 表示泊松分布。</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展示了学习因子图以数据驱动方式实现准确消息传递推断的能力，因为使用学习因子图获得的性能接近</a:t>
            </a:r>
            <a:r>
              <a:rPr lang="en-US" altLang="zh-CN" sz="1200" b="0" i="0" kern="1200" dirty="0">
                <a:solidFill>
                  <a:schemeClr val="tx1"/>
                </a:solidFill>
                <a:effectLst/>
                <a:latin typeface="+mn-lt"/>
                <a:ea typeface="+mn-ea"/>
                <a:cs typeface="+mn-cs"/>
              </a:rPr>
              <a:t>SP</a:t>
            </a:r>
            <a:r>
              <a:rPr lang="zh-CN" altLang="en-US" sz="1200" b="0" i="0" kern="1200" dirty="0">
                <a:solidFill>
                  <a:schemeClr val="tx1"/>
                </a:solidFill>
                <a:effectLst/>
                <a:latin typeface="+mn-lt"/>
                <a:ea typeface="+mn-ea"/>
                <a:cs typeface="+mn-cs"/>
              </a:rPr>
              <a:t>算法的性能，</a:t>
            </a:r>
            <a:r>
              <a:rPr lang="en-US" altLang="zh-CN" sz="1200" b="0" i="0" kern="1200" dirty="0">
                <a:solidFill>
                  <a:schemeClr val="tx1"/>
                </a:solidFill>
                <a:effectLst/>
                <a:latin typeface="+mn-lt"/>
                <a:ea typeface="+mn-ea"/>
                <a:cs typeface="+mn-cs"/>
              </a:rPr>
              <a:t>SP</a:t>
            </a:r>
            <a:r>
              <a:rPr lang="zh-CN" altLang="en-US" sz="1200" b="0" i="0" kern="1200" dirty="0">
                <a:solidFill>
                  <a:schemeClr val="tx1"/>
                </a:solidFill>
                <a:effectLst/>
                <a:latin typeface="+mn-lt"/>
                <a:ea typeface="+mn-ea"/>
                <a:cs typeface="+mn-cs"/>
              </a:rPr>
              <a:t>算法在充分了解基础统计模型的情况下运行。</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数值结果还表明，与之相比，将模型无关的</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与模型感知推理相结合，显著提高了对模型不确定性的鲁棒性</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30</a:t>
            </a:fld>
            <a:endParaRPr lang="zh-CN" altLang="en-US"/>
          </a:p>
        </p:txBody>
      </p:sp>
    </p:spTree>
    <p:extLst>
      <p:ext uri="{BB962C8B-B14F-4D97-AF65-F5344CB8AC3E}">
        <p14:creationId xmlns:p14="http://schemas.microsoft.com/office/powerpoint/2010/main" val="2276790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利用外部</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校正内部计算的主要优势在于，它能够显著提高基于模型的方法对基础模型参数不准确知识的鲁棒性。由于基于模型的算法是单独实现的，因此必须拥有所需的完整领域知识，因此外部校正</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允许生成的系统通过学习从数据中校正这些知识来克服该领域知识中的不精确性。此外，通过神经增强合并的学习修正项可以提高基于模型的算法在次优场景中的性能，详见后继的示例。</a:t>
            </a:r>
          </a:p>
          <a:p>
            <a:r>
              <a:rPr lang="zh-CN" altLang="en-US" sz="1200" b="0" i="0" kern="1200" dirty="0">
                <a:solidFill>
                  <a:schemeClr val="tx1"/>
                </a:solidFill>
                <a:effectLst/>
                <a:latin typeface="+mn-lt"/>
                <a:ea typeface="+mn-ea"/>
                <a:cs typeface="+mn-cs"/>
              </a:rPr>
              <a:t>设计大纲：神经增强推理系统的设计包括以下步骤：</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）为感兴趣的问题选择合适的迭代优化算法，并确定迭代之间交换的信息，以及用于产生此信息的中间计算。</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迭代之间交换的信息通过</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学习的修正项进行更新。</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旨在以学习的方式组合基于模型的算法使用的相同数量。</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整个基于模型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数据驱动的混合系统以端到端的方式进行训练，其中不仅可以考虑损失函数中的算法输出，还可以考虑内部迭代的中间输出。</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31</a:t>
            </a:fld>
            <a:endParaRPr lang="zh-CN" altLang="en-US"/>
          </a:p>
        </p:txBody>
      </p:sp>
    </p:spTree>
    <p:extLst>
      <p:ext uri="{BB962C8B-B14F-4D97-AF65-F5344CB8AC3E}">
        <p14:creationId xmlns:p14="http://schemas.microsoft.com/office/powerpoint/2010/main" val="435009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利用外部</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校正内部计算的主要优势在于，它能够显著提高基于模型的方法对基础模型参数不准确知识的鲁棒性。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由于基于模型的算法是单独实现的，因此必须拥有所需的完整领域知识，因此外部校正</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允许生成的系统通过学习从数据中校正这些知识来克服该领域知识中的不精确性。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此外，通过神经增强合并的学习修正项可以提高基于模型的算法在次优场景中的性能，详见后继的示例。</a:t>
            </a:r>
          </a:p>
          <a:p>
            <a:r>
              <a:rPr lang="zh-CN" altLang="en-US" sz="1200" b="0" i="0" kern="1200" dirty="0">
                <a:solidFill>
                  <a:schemeClr val="tx1"/>
                </a:solidFill>
                <a:effectLst/>
                <a:latin typeface="+mn-lt"/>
                <a:ea typeface="+mn-ea"/>
                <a:cs typeface="+mn-cs"/>
              </a:rPr>
              <a:t>设计大纲：神经增强推理系统的设计包括以下步骤：</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）为感兴趣的问题选择合适的迭代优化算法，并确定迭代之间交换的信息，以及用于产生此信息的中间计算。</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迭代之间交换的信息通过</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学习的修正项进行更新。</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旨在以学习的方式组合基于模型的算法使用的相同数量。</a:t>
            </a: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 整个基于模型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数据驱动的混合系统以端到端的方式进行训练，其中不仅可以考虑损失函数中的算法输出，还可以考虑内部迭代的中间输出。</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32</a:t>
            </a:fld>
            <a:endParaRPr lang="zh-CN" altLang="en-US"/>
          </a:p>
        </p:txBody>
      </p:sp>
    </p:spTree>
    <p:extLst>
      <p:ext uri="{BB962C8B-B14F-4D97-AF65-F5344CB8AC3E}">
        <p14:creationId xmlns:p14="http://schemas.microsoft.com/office/powerpoint/2010/main" val="3110221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33</a:t>
            </a:fld>
            <a:endParaRPr lang="zh-CN" altLang="en-US"/>
          </a:p>
        </p:txBody>
      </p:sp>
    </p:spTree>
    <p:extLst>
      <p:ext uri="{BB962C8B-B14F-4D97-AF65-F5344CB8AC3E}">
        <p14:creationId xmlns:p14="http://schemas.microsoft.com/office/powerpoint/2010/main" val="3955461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GNN</a:t>
            </a:r>
            <a:r>
              <a:rPr lang="zh-CN" altLang="en-US" dirty="0"/>
              <a:t>通过对相应节点变量进行操作的神经网络</a:t>
            </a:r>
            <a:r>
              <a:rPr lang="en-US" altLang="zh-CN" dirty="0" err="1"/>
              <a:t>fe</a:t>
            </a:r>
            <a:r>
              <a:rPr lang="zh-CN" altLang="en-US" dirty="0"/>
              <a:t>（</a:t>
            </a:r>
            <a:r>
              <a:rPr lang="en-US" altLang="zh-CN" dirty="0"/>
              <a:t>·</a:t>
            </a:r>
            <a:r>
              <a:rPr lang="zh-CN" altLang="en-US" dirty="0"/>
              <a:t>），将基于模型的卡尔曼平滑器生成的消息映射到其内部消息</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34</a:t>
            </a:fld>
            <a:endParaRPr lang="zh-CN" altLang="en-US"/>
          </a:p>
        </p:txBody>
      </p:sp>
    </p:spTree>
    <p:extLst>
      <p:ext uri="{BB962C8B-B14F-4D97-AF65-F5344CB8AC3E}">
        <p14:creationId xmlns:p14="http://schemas.microsoft.com/office/powerpoint/2010/main" val="902952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xn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然后将这些消息组合并转发到选通递归单元（</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根据相应的消息（</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）生成节点变量</a:t>
            </a:r>
            <a:r>
              <a:rPr lang="en-US" altLang="zh-CN"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si</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的精确估计。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最后，每个更新的节点变量</a:t>
            </a:r>
            <a:r>
              <a:rPr lang="en-US" altLang="zh-CN"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si</a:t>
            </a:r>
            <a:r>
              <a:rPr lang="zh-CN" altLang="en-US" sz="1200" b="0" i="0" kern="1200" dirty="0">
                <a:solidFill>
                  <a:schemeClr val="tx1"/>
                </a:solidFill>
                <a:effectLst/>
                <a:latin typeface="+mn-lt"/>
                <a:ea typeface="+mn-ea"/>
                <a:cs typeface="+mn-cs"/>
              </a:rPr>
              <a:t>被映射到其相应的错误项？（</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通过第四个神经网络，表示为</a:t>
            </a:r>
            <a:r>
              <a:rPr lang="en-US" altLang="zh-CN" sz="1200" b="0" i="0" kern="1200" dirty="0" err="1">
                <a:solidFill>
                  <a:schemeClr val="tx1"/>
                </a:solidFill>
                <a:effectLst/>
                <a:latin typeface="+mn-lt"/>
                <a:ea typeface="+mn-ea"/>
                <a:cs typeface="+mn-cs"/>
              </a:rPr>
              <a:t>fd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修正项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聚集到向量中？（</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）用于更新对数似然梯度，从而将更新方程（</a:t>
            </a:r>
            <a:r>
              <a:rPr lang="en-US" altLang="zh-CN" sz="1200" b="0" i="0" kern="1200" dirty="0">
                <a:solidFill>
                  <a:schemeClr val="tx1"/>
                </a:solidFill>
                <a:effectLst/>
                <a:latin typeface="+mn-lt"/>
                <a:ea typeface="+mn-ea"/>
                <a:cs typeface="+mn-cs"/>
              </a:rPr>
              <a:t>29</a:t>
            </a:r>
            <a:r>
              <a:rPr lang="zh-CN" altLang="en-US" sz="1200" b="0" i="0" kern="1200" dirty="0">
                <a:solidFill>
                  <a:schemeClr val="tx1"/>
                </a:solidFill>
                <a:effectLst/>
                <a:latin typeface="+mn-lt"/>
                <a:ea typeface="+mn-ea"/>
                <a:cs typeface="+mn-cs"/>
              </a:rPr>
              <a:t>）替换为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设</a:t>
            </a:r>
            <a:r>
              <a:rPr lang="en-US" altLang="zh-CN" sz="1200" b="0" i="0"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为图</a:t>
            </a:r>
            <a:r>
              <a:rPr lang="en-US" altLang="zh-CN" sz="1200" b="0" i="0" kern="1200" dirty="0">
                <a:solidFill>
                  <a:schemeClr val="tx1"/>
                </a:solidFill>
                <a:effectLst/>
                <a:latin typeface="+mn-lt"/>
                <a:ea typeface="+mn-ea"/>
                <a:cs typeface="+mn-cs"/>
              </a:rPr>
              <a:t>18</a:t>
            </a:r>
            <a:r>
              <a:rPr lang="zh-CN" altLang="en-US" sz="1200" b="0" i="0" kern="1200" dirty="0">
                <a:solidFill>
                  <a:schemeClr val="tx1"/>
                </a:solidFill>
                <a:effectLst/>
                <a:latin typeface="+mn-lt"/>
                <a:ea typeface="+mn-ea"/>
                <a:cs typeface="+mn-cs"/>
              </a:rPr>
              <a:t>中</a:t>
            </a:r>
            <a:r>
              <a:rPr lang="en-US" altLang="zh-CN" sz="1200" b="0" i="0" kern="1200" dirty="0">
                <a:solidFill>
                  <a:schemeClr val="tx1"/>
                </a:solidFill>
                <a:effectLst/>
                <a:latin typeface="+mn-lt"/>
                <a:ea typeface="+mn-ea"/>
                <a:cs typeface="+mn-cs"/>
              </a:rPr>
              <a:t>GNN</a:t>
            </a:r>
            <a:r>
              <a:rPr lang="zh-CN" altLang="en-US" sz="1200" b="0" i="0" kern="1200" dirty="0">
                <a:solidFill>
                  <a:schemeClr val="tx1"/>
                </a:solidFill>
                <a:effectLst/>
                <a:latin typeface="+mn-lt"/>
                <a:ea typeface="+mn-ea"/>
                <a:cs typeface="+mn-cs"/>
              </a:rPr>
              <a:t>的参数。</a:t>
            </a:r>
          </a:p>
          <a:p>
            <a:r>
              <a:rPr lang="zh-CN" altLang="en-US" sz="1200" b="0" i="0" kern="1200" dirty="0">
                <a:solidFill>
                  <a:schemeClr val="tx1"/>
                </a:solidFill>
                <a:effectLst/>
                <a:latin typeface="+mn-lt"/>
                <a:ea typeface="+mn-ea"/>
                <a:cs typeface="+mn-cs"/>
              </a:rPr>
              <a:t>混合系统经过端到端的训练，以最小化中间层的经验加权“</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范数损失，其中每次迭代对总损失的贡献随着迭代过程的进展而增加。</a:t>
            </a:r>
          </a:p>
          <a:p>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35</a:t>
            </a:fld>
            <a:endParaRPr lang="zh-CN" altLang="en-US"/>
          </a:p>
        </p:txBody>
      </p:sp>
    </p:spTree>
    <p:extLst>
      <p:ext uri="{BB962C8B-B14F-4D97-AF65-F5344CB8AC3E}">
        <p14:creationId xmlns:p14="http://schemas.microsoft.com/office/powerpoint/2010/main" val="2212401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基于模型的推理和深度学习能够以显著减少的训练数据量进行精确推理，</a:t>
            </a:r>
            <a:endParaRPr lang="en-US" altLang="zh-CN" dirty="0"/>
          </a:p>
          <a:p>
            <a:r>
              <a:rPr lang="zh-CN" altLang="en-US" dirty="0"/>
              <a:t>因为</a:t>
            </a:r>
            <a:r>
              <a:rPr lang="en-US" altLang="zh-CN" dirty="0"/>
              <a:t>GNN</a:t>
            </a:r>
            <a:r>
              <a:rPr lang="zh-CN" altLang="en-US" dirty="0"/>
              <a:t>用于状态估计的单独应用（未明确说明可用的领域知识）需要更多的训练数据才能达到与神经增强卡尔曼平滑器相类似的精度。</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36</a:t>
            </a:fld>
            <a:endParaRPr lang="zh-CN" altLang="en-US"/>
          </a:p>
        </p:txBody>
      </p:sp>
    </p:spTree>
    <p:extLst>
      <p:ext uri="{BB962C8B-B14F-4D97-AF65-F5344CB8AC3E}">
        <p14:creationId xmlns:p14="http://schemas.microsoft.com/office/powerpoint/2010/main" val="931750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37</a:t>
            </a:fld>
            <a:endParaRPr lang="zh-CN" altLang="en-US"/>
          </a:p>
        </p:txBody>
      </p:sp>
    </p:spTree>
    <p:extLst>
      <p:ext uri="{BB962C8B-B14F-4D97-AF65-F5344CB8AC3E}">
        <p14:creationId xmlns:p14="http://schemas.microsoft.com/office/powerpoint/2010/main" val="1885928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38</a:t>
            </a:fld>
            <a:endParaRPr lang="zh-CN" altLang="en-US"/>
          </a:p>
        </p:txBody>
      </p:sp>
    </p:spTree>
    <p:extLst>
      <p:ext uri="{BB962C8B-B14F-4D97-AF65-F5344CB8AC3E}">
        <p14:creationId xmlns:p14="http://schemas.microsoft.com/office/powerpoint/2010/main" val="651724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39</a:t>
            </a:fld>
            <a:endParaRPr lang="zh-CN" altLang="en-US"/>
          </a:p>
        </p:txBody>
      </p:sp>
    </p:spTree>
    <p:extLst>
      <p:ext uri="{BB962C8B-B14F-4D97-AF65-F5344CB8AC3E}">
        <p14:creationId xmlns:p14="http://schemas.microsoft.com/office/powerpoint/2010/main" val="3491632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基于模型的算法，也称为手工设计的方法</a:t>
            </a:r>
            <a:r>
              <a:rPr lang="en-US" altLang="zh-CN" dirty="0"/>
              <a:t>[31]</a:t>
            </a:r>
            <a:r>
              <a:rPr lang="zh-CN" altLang="en-US" dirty="0"/>
              <a:t>，设置其推理规则，即根据领域知识调整</a:t>
            </a:r>
            <a:r>
              <a:rPr lang="en-US" altLang="zh-CN" dirty="0"/>
              <a:t>f</a:t>
            </a:r>
            <a:r>
              <a:rPr lang="zh-CN" altLang="en-US" dirty="0"/>
              <a:t>（</a:t>
            </a:r>
            <a:r>
              <a:rPr lang="en-US" altLang="zh-CN" dirty="0"/>
              <a:t>1</a:t>
            </a:r>
            <a:r>
              <a:rPr lang="zh-CN" altLang="en-US" dirty="0"/>
              <a:t>）以最小化风险函数。术语领域知识通常指与输入</a:t>
            </a:r>
            <a:r>
              <a:rPr lang="en-US" altLang="zh-CN" dirty="0"/>
              <a:t>x</a:t>
            </a:r>
            <a:r>
              <a:rPr lang="zh-CN" altLang="en-US" dirty="0"/>
              <a:t>和标签</a:t>
            </a:r>
            <a:r>
              <a:rPr lang="en-US" altLang="zh-CN" dirty="0"/>
              <a:t>s</a:t>
            </a:r>
            <a:r>
              <a:rPr lang="zh-CN" altLang="en-US" dirty="0"/>
              <a:t>相关的基础统计信息的先验知识。特别是，需要描述基础模型的分析数学表达式，即</a:t>
            </a:r>
            <a:r>
              <a:rPr lang="en-US" altLang="zh-CN" dirty="0"/>
              <a:t>px</a:t>
            </a:r>
            <a:r>
              <a:rPr lang="zh-CN" altLang="en-US" dirty="0"/>
              <a:t>，</a:t>
            </a:r>
            <a:r>
              <a:rPr lang="en-US" altLang="zh-CN" dirty="0"/>
              <a:t>s</a:t>
            </a:r>
            <a:r>
              <a:rPr lang="zh-CN" altLang="en-US" dirty="0"/>
              <a:t>。基于模型的算法可以证明地实现风险最小化推理映射，例如最大后验概率（</a:t>
            </a:r>
            <a:r>
              <a:rPr lang="en-US" altLang="zh-CN" dirty="0"/>
              <a:t>MAP</a:t>
            </a:r>
            <a:r>
              <a:rPr lang="zh-CN" altLang="en-US" dirty="0"/>
              <a:t>）规则。虽然计算风险最小化规则通常在计算上是禁止的，但各种基于模型的方法以可控的复杂度近似于此规则，在某些情况下也可以证明接近其性能。这通常是通过使用由多个阶段组成的迭代方法实现的，其中每个阶段都涉及通用数学操作和特定于模型的计算。</a:t>
            </a:r>
          </a:p>
          <a:p>
            <a:r>
              <a:rPr lang="zh-CN" altLang="en-US" dirty="0"/>
              <a:t>基于模型的方法不依赖于数据来学习它们的映射，如图</a:t>
            </a:r>
            <a:r>
              <a:rPr lang="en-US" altLang="zh-CN" dirty="0"/>
              <a:t>2</a:t>
            </a:r>
            <a:r>
              <a:rPr lang="zh-CN" altLang="en-US" dirty="0"/>
              <a:t>右侧所示，尽管数据通常用于估计未知的模型参数。在实践中，通常无法准确了解与观测值和所需信息相关的统计模型，因此应用此类技术通常需要对基础统计数据进行一些假设，在某些情况下，这些假设反映了实际行为，但也可能构成对真实动态的粗略近似。在存在不准确的模型知识的情况下，无论是由于估计错误还是由于执行的模型不能完全捕获环境，基于模型的技术的性能往往会降低。这限制了基于模型的方案在以下场景中的适用性，例如</a:t>
            </a:r>
            <a:r>
              <a:rPr lang="en-US" altLang="zh-CN" dirty="0"/>
              <a:t>px</a:t>
            </a:r>
            <a:r>
              <a:rPr lang="zh-CN" altLang="en-US" dirty="0"/>
              <a:t>，</a:t>
            </a:r>
            <a:r>
              <a:rPr lang="en-US" altLang="zh-CN" dirty="0"/>
              <a:t>s</a:t>
            </a:r>
            <a:r>
              <a:rPr lang="zh-CN" altLang="en-US" dirty="0"/>
              <a:t>未知，精确估计成本高，或过于复杂，无法进行分析表达。</a:t>
            </a:r>
            <a:endParaRPr lang="en-US" altLang="zh-CN" dirty="0"/>
          </a:p>
          <a:p>
            <a:endParaRPr lang="en-US" altLang="zh-CN" dirty="0"/>
          </a:p>
          <a:p>
            <a:r>
              <a:rPr lang="zh-CN" altLang="en-US" sz="1200" b="0" i="0" kern="1200" dirty="0">
                <a:solidFill>
                  <a:schemeClr val="tx1"/>
                </a:solidFill>
                <a:effectLst/>
                <a:latin typeface="+mn-lt"/>
                <a:ea typeface="+mn-ea"/>
                <a:cs typeface="+mn-cs"/>
              </a:rPr>
              <a:t>数据驱动系统从数据中学习映射。在监督设置中，数据由一个训练集组成，该训练集由</a:t>
            </a:r>
            <a:r>
              <a:rPr lang="en-US" altLang="zh-CN" sz="1200" b="0" i="0" kern="1200" dirty="0" err="1">
                <a:solidFill>
                  <a:schemeClr val="tx1"/>
                </a:solidFill>
                <a:effectLst/>
                <a:latin typeface="+mn-lt"/>
                <a:ea typeface="+mn-ea"/>
                <a:cs typeface="+mn-cs"/>
              </a:rPr>
              <a:t>nt</a:t>
            </a:r>
            <a:r>
              <a:rPr lang="zh-CN" altLang="en-US" sz="1200" b="0" i="0" kern="1200" dirty="0">
                <a:solidFill>
                  <a:schemeClr val="tx1"/>
                </a:solidFill>
                <a:effectLst/>
                <a:latin typeface="+mn-lt"/>
                <a:ea typeface="+mn-ea"/>
                <a:cs typeface="+mn-cs"/>
              </a:rPr>
              <a:t>对输入及其相应的标签组成，表示为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xt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ntt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。数据驱动方案无法访问底层分布，因此无法计算风险函数。因此，推理映射通常基于经验风险函数（以下称为损失函数）进行调整，对于推理映射</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，损失函数由</a:t>
            </a:r>
            <a:r>
              <a:rPr lang="en-US"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 </a:t>
            </a:r>
            <a:r>
              <a:rPr lang="en-US" altLang="zh-CN" sz="1200" b="0" i="0" kern="1200" dirty="0" err="1">
                <a:solidFill>
                  <a:schemeClr val="tx1"/>
                </a:solidFill>
                <a:effectLst/>
                <a:latin typeface="+mn-lt"/>
                <a:ea typeface="+mn-ea"/>
                <a:cs typeface="+mn-cs"/>
              </a:rPr>
              <a:t>nt</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ntX</a:t>
            </a:r>
            <a:r>
              <a:rPr lang="en-US" altLang="zh-CN" sz="1200" b="0" i="0" kern="1200" dirty="0">
                <a:solidFill>
                  <a:schemeClr val="tx1"/>
                </a:solidFill>
                <a:effectLst/>
                <a:latin typeface="+mn-lt"/>
                <a:ea typeface="+mn-ea"/>
                <a:cs typeface="+mn-cs"/>
              </a:rPr>
              <a:t> t=1 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xt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st</a:t>
            </a:r>
            <a:r>
              <a:rPr lang="zh-CN" altLang="en-US" sz="1200" b="0" i="0" kern="1200" dirty="0">
                <a:solidFill>
                  <a:schemeClr val="tx1"/>
                </a:solidFill>
                <a:effectLst/>
                <a:latin typeface="+mn-lt"/>
                <a:ea typeface="+mn-ea"/>
                <a:cs typeface="+mn-cs"/>
              </a:rPr>
              <a:t>）给出。（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 由于人们通常可以通过记忆数据来形成推理规则，从而最小化经验损失（</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），即过拟合，因此数据驱动方案通常会限制可行推理规则的范围</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Ch.2]</a:t>
            </a:r>
            <a:r>
              <a:rPr lang="zh-CN" altLang="en-US" sz="1200" b="0" i="0" kern="1200" dirty="0">
                <a:solidFill>
                  <a:schemeClr val="tx1"/>
                </a:solidFill>
                <a:effectLst/>
                <a:latin typeface="+mn-lt"/>
                <a:ea typeface="+mn-ea"/>
                <a:cs typeface="+mn-cs"/>
              </a:rPr>
              <a:t>。深度学习所基于的数据驱动系统中的一个主要策略是在（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）中的映射上假设一些高度表达的通用参数模型，同时结合优化机制以避免过拟合，并允许生成的系统用新数据样本可靠推断。在这种情况下，推理规则由一组表示为</a:t>
            </a:r>
            <a:r>
              <a:rPr lang="en-US" altLang="zh-CN" sz="1200" b="0" i="0"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的参数决定，因此系统映射被写为</a:t>
            </a:r>
            <a:r>
              <a:rPr lang="en-US" altLang="zh-CN" sz="1200" b="0" i="0" kern="1200" dirty="0" err="1">
                <a:solidFill>
                  <a:schemeClr val="tx1"/>
                </a:solidFill>
                <a:effectLst/>
                <a:latin typeface="+mn-lt"/>
                <a:ea typeface="+mn-ea"/>
                <a:cs typeface="+mn-cs"/>
              </a:rPr>
              <a:t>fθ</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4</a:t>
            </a:fld>
            <a:endParaRPr lang="zh-CN" altLang="en-US"/>
          </a:p>
        </p:txBody>
      </p:sp>
    </p:spTree>
    <p:extLst>
      <p:ext uri="{BB962C8B-B14F-4D97-AF65-F5344CB8AC3E}">
        <p14:creationId xmlns:p14="http://schemas.microsoft.com/office/powerpoint/2010/main" val="1479040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41</a:t>
            </a:fld>
            <a:endParaRPr lang="zh-CN" altLang="en-US"/>
          </a:p>
        </p:txBody>
      </p:sp>
    </p:spTree>
    <p:extLst>
      <p:ext uri="{BB962C8B-B14F-4D97-AF65-F5344CB8AC3E}">
        <p14:creationId xmlns:p14="http://schemas.microsoft.com/office/powerpoint/2010/main" val="3964979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42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5</a:t>
            </a:fld>
            <a:endParaRPr lang="zh-CN" altLang="en-US"/>
          </a:p>
        </p:txBody>
      </p:sp>
    </p:spTree>
    <p:extLst>
      <p:ext uri="{BB962C8B-B14F-4D97-AF65-F5344CB8AC3E}">
        <p14:creationId xmlns:p14="http://schemas.microsoft.com/office/powerpoint/2010/main" val="3791195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6</a:t>
            </a:fld>
            <a:endParaRPr lang="zh-CN" altLang="en-US"/>
          </a:p>
        </p:txBody>
      </p:sp>
    </p:spTree>
    <p:extLst>
      <p:ext uri="{BB962C8B-B14F-4D97-AF65-F5344CB8AC3E}">
        <p14:creationId xmlns:p14="http://schemas.microsoft.com/office/powerpoint/2010/main" val="18722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模型辅助网络通过使用模型感知算法设计深层架构来实现基于模型的深层学习。广义而言，模型辅助网络使用</a:t>
            </a:r>
            <a:r>
              <a:rPr lang="en-US" altLang="zh-CN" dirty="0"/>
              <a:t>DNN</a:t>
            </a:r>
            <a:r>
              <a:rPr lang="zh-CN" altLang="en-US" dirty="0"/>
              <a:t>实现推理系统，类似于传统的深度学习。尽管如此，这里的理由不是应用通用的现成</a:t>
            </a:r>
            <a:r>
              <a:rPr lang="en-US" altLang="zh-CN" dirty="0"/>
              <a:t>DNN</a:t>
            </a:r>
            <a:r>
              <a:rPr lang="zh-CN" altLang="en-US" dirty="0"/>
              <a:t>，而是根据合适的基于模型的方法，针对感兴趣的场景定制架构。通过将基于模型的算法转换为模型辅助网络，从数据中学习其映射，通常可以提高推理速度，并克服部分或不匹配的领域知识。</a:t>
            </a:r>
          </a:p>
          <a:p>
            <a:endParaRPr lang="zh-CN" altLang="en-US" dirty="0"/>
          </a:p>
          <a:p>
            <a:r>
              <a:rPr lang="zh-CN" altLang="en-US" dirty="0"/>
              <a:t>特别是，作为学习过程的一部分，模型辅助网络可以学习缺失的模型参数，例如信道矩阵</a:t>
            </a:r>
            <a:r>
              <a:rPr lang="en-US" altLang="zh-CN" dirty="0"/>
              <a:t>[19]</a:t>
            </a:r>
            <a:r>
              <a:rPr lang="zh-CN" altLang="en-US" dirty="0"/>
              <a:t>、字典</a:t>
            </a:r>
            <a:r>
              <a:rPr lang="en-US" altLang="zh-CN" dirty="0"/>
              <a:t>[51]</a:t>
            </a:r>
            <a:r>
              <a:rPr lang="zh-CN" altLang="en-US" dirty="0"/>
              <a:t>和噪声协方差</a:t>
            </a:r>
            <a:r>
              <a:rPr lang="en-US" altLang="zh-CN" dirty="0"/>
              <a:t>[52]</a:t>
            </a:r>
            <a:r>
              <a:rPr lang="zh-CN" altLang="en-US" dirty="0"/>
              <a:t>。</a:t>
            </a:r>
          </a:p>
          <a:p>
            <a:endParaRPr lang="zh-CN" altLang="en-US" dirty="0"/>
          </a:p>
          <a:p>
            <a:r>
              <a:rPr lang="zh-CN" altLang="en-US" dirty="0"/>
              <a:t>或者，它可以用于学习一个代理模型，其结果推理规则与训练数据最匹配</a:t>
            </a:r>
            <a:r>
              <a:rPr lang="en-US" altLang="zh-CN" dirty="0"/>
              <a:t>[53]</a:t>
            </a:r>
            <a:r>
              <a:rPr lang="zh-CN" altLang="en-US" dirty="0"/>
              <a:t>。</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7</a:t>
            </a:fld>
            <a:endParaRPr lang="zh-CN" altLang="en-US"/>
          </a:p>
        </p:txBody>
      </p:sp>
    </p:spTree>
    <p:extLst>
      <p:ext uri="{BB962C8B-B14F-4D97-AF65-F5344CB8AC3E}">
        <p14:creationId xmlns:p14="http://schemas.microsoft.com/office/powerpoint/2010/main" val="378776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8</a:t>
            </a:fld>
            <a:endParaRPr lang="zh-CN" altLang="en-US"/>
          </a:p>
        </p:txBody>
      </p:sp>
    </p:spTree>
    <p:extLst>
      <p:ext uri="{BB962C8B-B14F-4D97-AF65-F5344CB8AC3E}">
        <p14:creationId xmlns:p14="http://schemas.microsoft.com/office/powerpoint/2010/main" val="218384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深度展开</a:t>
            </a:r>
            <a:r>
              <a:rPr lang="en-US" altLang="zh-CN" sz="1200" b="0" i="0" kern="1200" dirty="0">
                <a:solidFill>
                  <a:schemeClr val="tx1"/>
                </a:solidFill>
                <a:effectLst/>
                <a:latin typeface="+mn-lt"/>
                <a:ea typeface="+mn-ea"/>
                <a:cs typeface="+mn-cs"/>
              </a:rPr>
              <a:t>[56]</a:t>
            </a:r>
            <a:r>
              <a:rPr lang="zh-CN" altLang="en-US" sz="1200" b="0" i="0" kern="1200" dirty="0">
                <a:solidFill>
                  <a:schemeClr val="tx1"/>
                </a:solidFill>
                <a:effectLst/>
                <a:latin typeface="+mn-lt"/>
                <a:ea typeface="+mn-ea"/>
                <a:cs typeface="+mn-cs"/>
              </a:rPr>
              <a:t>也称为深度展开，通过将每个层设计为类似于单个迭代，将迭代算法转换为</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。深度展开最初是由</a:t>
            </a:r>
            <a:r>
              <a:rPr lang="en-US" altLang="zh-CN" sz="1200" b="0" i="0" kern="1200" dirty="0" err="1">
                <a:solidFill>
                  <a:schemeClr val="tx1"/>
                </a:solidFill>
                <a:effectLst/>
                <a:latin typeface="+mn-lt"/>
                <a:ea typeface="+mn-ea"/>
                <a:cs typeface="+mn-cs"/>
              </a:rPr>
              <a:t>Greger</a:t>
            </a:r>
            <a:r>
              <a:rPr lang="zh-CN" altLang="en-US" sz="1200" b="0" i="0" kern="1200" dirty="0">
                <a:solidFill>
                  <a:schemeClr val="tx1"/>
                </a:solidFill>
                <a:effectLst/>
                <a:latin typeface="+mn-lt"/>
                <a:ea typeface="+mn-ea"/>
                <a:cs typeface="+mn-cs"/>
              </a:rPr>
              <a:t>和</a:t>
            </a:r>
            <a:r>
              <a:rPr lang="en-US" altLang="zh-CN" sz="1200" b="0" i="0" kern="1200" dirty="0" err="1">
                <a:solidFill>
                  <a:schemeClr val="tx1"/>
                </a:solidFill>
                <a:effectLst/>
                <a:latin typeface="+mn-lt"/>
                <a:ea typeface="+mn-ea"/>
                <a:cs typeface="+mn-cs"/>
              </a:rPr>
              <a:t>LeCun</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中提出的，其中设计了一个深度架构来学习执行用于稀疏恢复的迭代软阈值算法（</a:t>
            </a:r>
            <a:r>
              <a:rPr lang="en-US" altLang="zh-CN" sz="1200" b="0" i="0" kern="1200" dirty="0">
                <a:solidFill>
                  <a:schemeClr val="tx1"/>
                </a:solidFill>
                <a:effectLst/>
                <a:latin typeface="+mn-lt"/>
                <a:ea typeface="+mn-ea"/>
                <a:cs typeface="+mn-cs"/>
              </a:rPr>
              <a:t>ISTA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自那时以来，深度展开网络已应用于图像去噪</a:t>
            </a:r>
            <a:r>
              <a:rPr lang="en-US" altLang="zh-CN" sz="1200" b="0" i="0" kern="1200" dirty="0">
                <a:solidFill>
                  <a:schemeClr val="tx1"/>
                </a:solidFill>
                <a:effectLst/>
                <a:latin typeface="+mn-lt"/>
                <a:ea typeface="+mn-ea"/>
                <a:cs typeface="+mn-cs"/>
              </a:rPr>
              <a:t>[57]</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[58]</a:t>
            </a:r>
            <a:r>
              <a:rPr lang="zh-CN" altLang="en-US" sz="1200" b="0" i="0" kern="1200" dirty="0">
                <a:solidFill>
                  <a:schemeClr val="tx1"/>
                </a:solidFill>
                <a:effectLst/>
                <a:latin typeface="+mn-lt"/>
                <a:ea typeface="+mn-ea"/>
                <a:cs typeface="+mn-cs"/>
              </a:rPr>
              <a:t>、稀疏恢复</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[59]</a:t>
            </a:r>
            <a:r>
              <a:rPr lang="zh-CN" altLang="en-US" sz="1200" b="0" i="0" kern="1200" dirty="0">
                <a:solidFill>
                  <a:schemeClr val="tx1"/>
                </a:solidFill>
                <a:effectLst/>
                <a:latin typeface="+mn-lt"/>
                <a:ea typeface="+mn-ea"/>
                <a:cs typeface="+mn-cs"/>
              </a:rPr>
              <a:t>、字典学习</a:t>
            </a:r>
            <a:r>
              <a:rPr lang="en-US" altLang="zh-CN" sz="1200" b="0" i="0" kern="1200" dirty="0">
                <a:solidFill>
                  <a:schemeClr val="tx1"/>
                </a:solidFill>
                <a:effectLst/>
                <a:latin typeface="+mn-lt"/>
                <a:ea typeface="+mn-ea"/>
                <a:cs typeface="+mn-cs"/>
              </a:rPr>
              <a:t>[51]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、通信</a:t>
            </a:r>
            <a:r>
              <a:rPr lang="en-US" altLang="zh-CN" sz="1200" b="0" i="0" kern="1200" dirty="0">
                <a:solidFill>
                  <a:schemeClr val="tx1"/>
                </a:solidFill>
                <a:effectLst/>
                <a:latin typeface="+mn-lt"/>
                <a:ea typeface="+mn-ea"/>
                <a:cs typeface="+mn-cs"/>
              </a:rPr>
              <a:t>[18]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[11]–[64]</a:t>
            </a:r>
            <a:r>
              <a:rPr lang="zh-CN" altLang="en-US" sz="1200" b="0" i="0" kern="1200" dirty="0">
                <a:solidFill>
                  <a:schemeClr val="tx1"/>
                </a:solidFill>
                <a:effectLst/>
                <a:latin typeface="+mn-lt"/>
                <a:ea typeface="+mn-ea"/>
                <a:cs typeface="+mn-cs"/>
              </a:rPr>
              <a:t>、超声</a:t>
            </a:r>
            <a:r>
              <a:rPr lang="en-US" altLang="zh-CN" sz="1200" b="0" i="0" kern="1200" dirty="0">
                <a:solidFill>
                  <a:schemeClr val="tx1"/>
                </a:solidFill>
                <a:effectLst/>
                <a:latin typeface="+mn-lt"/>
                <a:ea typeface="+mn-ea"/>
                <a:cs typeface="+mn-cs"/>
              </a:rPr>
              <a:t>[65]</a:t>
            </a:r>
            <a:r>
              <a:rPr lang="zh-CN" altLang="en-US" sz="1200" b="0" i="0" kern="1200" dirty="0">
                <a:solidFill>
                  <a:schemeClr val="tx1"/>
                </a:solidFill>
                <a:effectLst/>
                <a:latin typeface="+mn-lt"/>
                <a:ea typeface="+mn-ea"/>
                <a:cs typeface="+mn-cs"/>
              </a:rPr>
              <a:t>和超分辨率</a:t>
            </a:r>
            <a:r>
              <a:rPr lang="en-US" altLang="zh-CN" sz="1200" b="0" i="0" kern="1200" dirty="0">
                <a:solidFill>
                  <a:schemeClr val="tx1"/>
                </a:solidFill>
                <a:effectLst/>
                <a:latin typeface="+mn-lt"/>
                <a:ea typeface="+mn-ea"/>
                <a:cs typeface="+mn-cs"/>
              </a:rPr>
              <a:t>[66]–[68]</a:t>
            </a:r>
            <a:r>
              <a:rPr lang="zh-CN" altLang="en-US" sz="1200" b="0" i="0" kern="1200" dirty="0">
                <a:solidFill>
                  <a:schemeClr val="tx1"/>
                </a:solidFill>
                <a:effectLst/>
                <a:latin typeface="+mn-lt"/>
                <a:ea typeface="+mn-ea"/>
                <a:cs typeface="+mn-cs"/>
              </a:rPr>
              <a:t>的各种应用中。最新的评论见</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a:t>
            </a:r>
            <a:endParaRPr lang="en-US" altLang="zh-CN" dirty="0"/>
          </a:p>
          <a:p>
            <a:r>
              <a:rPr lang="zh-CN" altLang="en-US" dirty="0"/>
              <a:t>应用深度展开设计模型辅助的深度网络基于以下步骤：</a:t>
            </a:r>
            <a:endParaRPr lang="en-US" altLang="zh-CN" dirty="0"/>
          </a:p>
          <a:p>
            <a:r>
              <a:rPr lang="en-US" altLang="zh-CN" dirty="0"/>
              <a:t>1</a:t>
            </a:r>
            <a:r>
              <a:rPr lang="zh-CN" altLang="en-US" dirty="0"/>
              <a:t>）确定对手头问题有用的迭代优化算法。</a:t>
            </a:r>
          </a:p>
          <a:p>
            <a:r>
              <a:rPr lang="en-US" altLang="zh-CN" dirty="0"/>
              <a:t>2</a:t>
            </a:r>
            <a:r>
              <a:rPr lang="zh-CN" altLang="en-US" dirty="0"/>
              <a:t>） 固定优化算法中的多次迭代。</a:t>
            </a:r>
          </a:p>
          <a:p>
            <a:r>
              <a:rPr lang="en-US" altLang="zh-CN" dirty="0"/>
              <a:t>3</a:t>
            </a:r>
            <a:r>
              <a:rPr lang="zh-CN" altLang="en-US" dirty="0"/>
              <a:t>） 设计对应网络层，以可训练的方式模拟每个迭代的自由参数。</a:t>
            </a:r>
          </a:p>
          <a:p>
            <a:r>
              <a:rPr lang="en-US" altLang="zh-CN" dirty="0"/>
              <a:t>4</a:t>
            </a:r>
            <a:r>
              <a:rPr lang="zh-CN" altLang="en-US" dirty="0"/>
              <a:t>） 对整个网络进行端到端培训。</a:t>
            </a: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9</a:t>
            </a:fld>
            <a:endParaRPr lang="zh-CN" altLang="en-US"/>
          </a:p>
        </p:txBody>
      </p:sp>
    </p:spTree>
    <p:extLst>
      <p:ext uri="{BB962C8B-B14F-4D97-AF65-F5344CB8AC3E}">
        <p14:creationId xmlns:p14="http://schemas.microsoft.com/office/powerpoint/2010/main" val="3452399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E2A5AA-0ADE-4A24-8106-207C03497465}" type="datetime1">
              <a:rPr lang="zh-CN" altLang="en-US" smtClean="0"/>
              <a:t>2022/10/9</a:t>
            </a:fld>
            <a:endParaRPr lang="zh-CN" altLang="en-US"/>
          </a:p>
        </p:txBody>
      </p:sp>
      <p:sp>
        <p:nvSpPr>
          <p:cNvPr id="5" name="页脚占位符 4"/>
          <p:cNvSpPr>
            <a:spLocks noGrp="1"/>
          </p:cNvSpPr>
          <p:nvPr>
            <p:ph type="ftr" sz="quarter" idx="11"/>
          </p:nvPr>
        </p:nvSpPr>
        <p:spPr/>
        <p:txBody>
          <a:bodyPr/>
          <a:lstStyle/>
          <a:p>
            <a:r>
              <a:rPr lang="zh-CN" altLang="en-US"/>
              <a:t>西安电子科技大学</a:t>
            </a:r>
          </a:p>
        </p:txBody>
      </p:sp>
      <p:sp>
        <p:nvSpPr>
          <p:cNvPr id="6" name="灯片编号占位符 5"/>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mj-ea"/>
                <a:ea typeface="+mj-ea"/>
              </a:defRPr>
            </a:lvl1pPr>
          </a:lstStyle>
          <a:p>
            <a:fld id="{4DB44E30-715F-4973-8179-B4178D7E09F0}"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lvl1pPr>
              <a:defRPr>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mj-ea"/>
                <a:ea typeface="+mj-ea"/>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mj-ea"/>
                <a:ea typeface="+mj-ea"/>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mj-ea"/>
                <a:ea typeface="+mj-ea"/>
              </a:defRPr>
            </a:lvl1pPr>
          </a:lstStyle>
          <a:p>
            <a:fld id="{4DB44E30-715F-4973-8179-B4178D7E09F0}"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lvl1pPr>
              <a:defRPr>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mj-ea"/>
                <a:ea typeface="+mj-ea"/>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mj-ea"/>
                <a:ea typeface="+mj-ea"/>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userDrawn="1"/>
        </p:nvSpPr>
        <p:spPr>
          <a:xfrm>
            <a:off x="763497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userDrawn="1"/>
        </p:nvSpPr>
        <p:spPr>
          <a:xfrm>
            <a:off x="8534112" y="922705"/>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2" name="文本框 11"/>
          <p:cNvSpPr txBox="1"/>
          <p:nvPr userDrawn="1"/>
        </p:nvSpPr>
        <p:spPr>
          <a:xfrm>
            <a:off x="8174732" y="1718517"/>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3" name="文本框 12"/>
          <p:cNvSpPr txBox="1"/>
          <p:nvPr userDrawn="1"/>
        </p:nvSpPr>
        <p:spPr>
          <a:xfrm>
            <a:off x="8359629" y="4756895"/>
            <a:ext cx="3685888"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4" name="文本框 13"/>
          <p:cNvSpPr txBox="1"/>
          <p:nvPr userDrawn="1"/>
        </p:nvSpPr>
        <p:spPr>
          <a:xfrm>
            <a:off x="9046317" y="5895921"/>
            <a:ext cx="2888781"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5" name="文本框 14"/>
          <p:cNvSpPr txBox="1"/>
          <p:nvPr userDrawn="1"/>
        </p:nvSpPr>
        <p:spPr>
          <a:xfrm>
            <a:off x="7969018" y="3520356"/>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6" name="文本框 15"/>
          <p:cNvSpPr txBox="1"/>
          <p:nvPr userDrawn="1"/>
        </p:nvSpPr>
        <p:spPr>
          <a:xfrm>
            <a:off x="10507665" y="3034206"/>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7" name="文本框 16"/>
          <p:cNvSpPr txBox="1"/>
          <p:nvPr userDrawn="1"/>
        </p:nvSpPr>
        <p:spPr>
          <a:xfrm>
            <a:off x="10003049" y="1992254"/>
            <a:ext cx="2086209"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8" name="文本框 17"/>
          <p:cNvSpPr txBox="1"/>
          <p:nvPr userDrawn="1"/>
        </p:nvSpPr>
        <p:spPr>
          <a:xfrm>
            <a:off x="8068030" y="3964348"/>
            <a:ext cx="3685889"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9" name="文本框 18"/>
          <p:cNvSpPr txBox="1"/>
          <p:nvPr userDrawn="1"/>
        </p:nvSpPr>
        <p:spPr>
          <a:xfrm>
            <a:off x="8874476" y="507887"/>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20" name="文本框 19"/>
          <p:cNvSpPr txBox="1"/>
          <p:nvPr userDrawn="1"/>
        </p:nvSpPr>
        <p:spPr>
          <a:xfrm>
            <a:off x="8567952" y="1485863"/>
            <a:ext cx="3367146"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21" name="文本框 20"/>
          <p:cNvSpPr txBox="1"/>
          <p:nvPr userDrawn="1"/>
        </p:nvSpPr>
        <p:spPr>
          <a:xfrm>
            <a:off x="7969018" y="2897465"/>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2" name="文本框 21"/>
          <p:cNvSpPr txBox="1"/>
          <p:nvPr userDrawn="1"/>
        </p:nvSpPr>
        <p:spPr>
          <a:xfrm>
            <a:off x="7969019" y="2429744"/>
            <a:ext cx="402718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3" name="文本框 22"/>
          <p:cNvSpPr txBox="1"/>
          <p:nvPr userDrawn="1"/>
        </p:nvSpPr>
        <p:spPr>
          <a:xfrm>
            <a:off x="10417963" y="489324"/>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4" name="文本框 23"/>
          <p:cNvSpPr txBox="1"/>
          <p:nvPr userDrawn="1"/>
        </p:nvSpPr>
        <p:spPr>
          <a:xfrm>
            <a:off x="8627939" y="5247495"/>
            <a:ext cx="3417578"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userDrawn="1"/>
        </p:nvSpPr>
        <p:spPr>
          <a:xfrm>
            <a:off x="669346" y="1003900"/>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0" name="文本框 9"/>
          <p:cNvSpPr txBox="1"/>
          <p:nvPr userDrawn="1"/>
        </p:nvSpPr>
        <p:spPr>
          <a:xfrm>
            <a:off x="669346" y="1799712"/>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1" name="文本框 10"/>
          <p:cNvSpPr txBox="1"/>
          <p:nvPr userDrawn="1"/>
        </p:nvSpPr>
        <p:spPr>
          <a:xfrm>
            <a:off x="669346" y="4838090"/>
            <a:ext cx="3953454"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2" name="文本框 11"/>
          <p:cNvSpPr txBox="1"/>
          <p:nvPr userDrawn="1"/>
        </p:nvSpPr>
        <p:spPr>
          <a:xfrm>
            <a:off x="669346" y="5977116"/>
            <a:ext cx="3343854"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3" name="文本框 12"/>
          <p:cNvSpPr txBox="1"/>
          <p:nvPr userDrawn="1"/>
        </p:nvSpPr>
        <p:spPr>
          <a:xfrm>
            <a:off x="2443223" y="3627629"/>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4" name="文本框 13"/>
          <p:cNvSpPr txBox="1"/>
          <p:nvPr userDrawn="1"/>
        </p:nvSpPr>
        <p:spPr>
          <a:xfrm>
            <a:off x="701794" y="3163710"/>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5" name="文本框 14"/>
          <p:cNvSpPr txBox="1"/>
          <p:nvPr userDrawn="1"/>
        </p:nvSpPr>
        <p:spPr>
          <a:xfrm>
            <a:off x="2527392" y="2033993"/>
            <a:ext cx="2464352"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6" name="文本框 15"/>
          <p:cNvSpPr txBox="1"/>
          <p:nvPr userDrawn="1"/>
        </p:nvSpPr>
        <p:spPr>
          <a:xfrm>
            <a:off x="669346" y="4045543"/>
            <a:ext cx="4278338"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7" name="文本框 16"/>
          <p:cNvSpPr txBox="1"/>
          <p:nvPr userDrawn="1"/>
        </p:nvSpPr>
        <p:spPr>
          <a:xfrm>
            <a:off x="669346" y="589082"/>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18" name="文本框 17"/>
          <p:cNvSpPr txBox="1"/>
          <p:nvPr userDrawn="1"/>
        </p:nvSpPr>
        <p:spPr>
          <a:xfrm>
            <a:off x="822960" y="1541698"/>
            <a:ext cx="392533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19" name="文本框 18"/>
          <p:cNvSpPr txBox="1"/>
          <p:nvPr userDrawn="1"/>
        </p:nvSpPr>
        <p:spPr>
          <a:xfrm>
            <a:off x="2633421" y="2965222"/>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0" name="文本框 19"/>
          <p:cNvSpPr txBox="1"/>
          <p:nvPr userDrawn="1"/>
        </p:nvSpPr>
        <p:spPr>
          <a:xfrm>
            <a:off x="669346" y="2510939"/>
            <a:ext cx="453511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1" name="文本框 20"/>
          <p:cNvSpPr txBox="1"/>
          <p:nvPr userDrawn="1"/>
        </p:nvSpPr>
        <p:spPr>
          <a:xfrm>
            <a:off x="2443223" y="570519"/>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2" name="文本框 21"/>
          <p:cNvSpPr txBox="1"/>
          <p:nvPr userDrawn="1"/>
        </p:nvSpPr>
        <p:spPr>
          <a:xfrm>
            <a:off x="669345" y="5328690"/>
            <a:ext cx="3610187"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t>2022/10/9</a:t>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t>‹#›</a:t>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mj-ea"/>
                <a:ea typeface="+mj-ea"/>
              </a:defRPr>
            </a:lvl1pPr>
          </a:lstStyle>
          <a:p>
            <a:fld id="{4DB44E30-715F-4973-8179-B4178D7E09F0}"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mj-ea"/>
                <a:ea typeface="+mj-ea"/>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t>2022/10/9</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dirty="0"/>
          </a:p>
        </p:txBody>
      </p:sp>
      <p:sp>
        <p:nvSpPr>
          <p:cNvPr id="8" name="文本框 7"/>
          <p:cNvSpPr txBox="1"/>
          <p:nvPr userDrawn="1"/>
        </p:nvSpPr>
        <p:spPr>
          <a:xfrm>
            <a:off x="10421373" y="284403"/>
            <a:ext cx="1154483" cy="670120"/>
          </a:xfrm>
          <a:prstGeom prst="rect">
            <a:avLst/>
          </a:prstGeom>
          <a:noFill/>
        </p:spPr>
        <p:txBody>
          <a:bodyPr wrap="none" rtlCol="0">
            <a:spAutoFit/>
          </a:bodyPr>
          <a:lstStyle/>
          <a:p>
            <a:pPr algn="just" hangingPunct="0">
              <a:lnSpc>
                <a:spcPct val="130000"/>
              </a:lnSpc>
            </a:pPr>
            <a:r>
              <a:rPr lang="en-US" altLang="zh-CN" sz="3200" b="1" spc="100" dirty="0">
                <a:solidFill>
                  <a:schemeClr val="accent1"/>
                </a:solidFill>
                <a:latin typeface="微软雅黑" panose="020B0503020204020204" pitchFamily="34" charset="-122"/>
                <a:ea typeface="微软雅黑" panose="020B0503020204020204" pitchFamily="34" charset="-122"/>
              </a:rPr>
              <a:t>XDU</a:t>
            </a:r>
            <a:endParaRPr lang="zh-CN" altLang="en-US" sz="32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rot="5400000">
            <a:off x="178349" y="-178349"/>
            <a:ext cx="815032" cy="1171729"/>
            <a:chOff x="136270" y="441325"/>
            <a:chExt cx="2690232" cy="1572670"/>
          </a:xfrm>
        </p:grpSpPr>
        <p:sp>
          <p:nvSpPr>
            <p:cNvPr id="12"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rot="16200000">
            <a:off x="10974982" y="5053481"/>
            <a:ext cx="1846660" cy="587375"/>
            <a:chOff x="136270" y="441325"/>
            <a:chExt cx="2690232" cy="1572670"/>
          </a:xfrm>
        </p:grpSpPr>
        <p:sp>
          <p:nvSpPr>
            <p:cNvPr id="18"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2" name="标题 1"/>
          <p:cNvSpPr>
            <a:spLocks noGrp="1"/>
          </p:cNvSpPr>
          <p:nvPr>
            <p:ph type="title"/>
          </p:nvPr>
        </p:nvSpPr>
        <p:spPr>
          <a:xfrm>
            <a:off x="1382711" y="226821"/>
            <a:ext cx="10515600" cy="598246"/>
          </a:xfrm>
        </p:spPr>
        <p:txBody>
          <a:bodyPr>
            <a:noAutofit/>
          </a:bodyPr>
          <a:lstStyle>
            <a:lvl1pPr>
              <a:defRPr sz="2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548A5D5-F967-4973-BC3E-B6E1F1E79406}" type="datetime1">
              <a:rPr lang="zh-CN" altLang="en-US" smtClean="0"/>
              <a:t>2022/10/9</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151890" y="1762125"/>
            <a:ext cx="10334625" cy="769441"/>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en-US" altLang="zh-CN" sz="44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Model-Based Deep Learning</a:t>
            </a:r>
            <a:r>
              <a:rPr lang="en-US" altLang="zh-CN" sz="4400" b="1" baseline="30000"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4400" b="1" baseline="30000"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文本框 19"/>
          <p:cNvSpPr txBox="1"/>
          <p:nvPr/>
        </p:nvSpPr>
        <p:spPr>
          <a:xfrm>
            <a:off x="9047670" y="4825479"/>
            <a:ext cx="2850642" cy="33855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ctr">
              <a:defRPr sz="4400" b="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defRPr>
            </a:lvl1pPr>
          </a:lstStyle>
          <a:p>
            <a:r>
              <a:rPr lang="zh-CN" altLang="en-US" sz="1600" dirty="0">
                <a:sym typeface="Arial" panose="020B0604020202020204" pitchFamily="34" charset="0"/>
              </a:rPr>
              <a:t>汇报人：杨浩</a:t>
            </a:r>
            <a:endParaRPr lang="en-US" altLang="zh-CN" sz="1600" dirty="0">
              <a:sym typeface="Arial" panose="020B0604020202020204" pitchFamily="34" charset="0"/>
            </a:endParaRPr>
          </a:p>
        </p:txBody>
      </p:sp>
      <p:sp>
        <p:nvSpPr>
          <p:cNvPr id="21" name="文本框 20"/>
          <p:cNvSpPr txBox="1"/>
          <p:nvPr/>
        </p:nvSpPr>
        <p:spPr>
          <a:xfrm>
            <a:off x="-420403" y="5868362"/>
            <a:ext cx="3144585" cy="338554"/>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lgn="ctr">
              <a:defRPr sz="1600" b="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汇报时间：</a:t>
            </a:r>
            <a:r>
              <a:rPr lang="en-US" altLang="zh-CN" dirty="0">
                <a:sym typeface="Arial" panose="020B0604020202020204" pitchFamily="34" charset="0"/>
              </a:rPr>
              <a:t>2022.10.09</a:t>
            </a:r>
          </a:p>
        </p:txBody>
      </p:sp>
      <p:sp>
        <p:nvSpPr>
          <p:cNvPr id="11" name="矩形 10"/>
          <p:cNvSpPr/>
          <p:nvPr/>
        </p:nvSpPr>
        <p:spPr>
          <a:xfrm>
            <a:off x="0" y="-1"/>
            <a:ext cx="12192000" cy="31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矩形 58"/>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5" name="组合 14"/>
          <p:cNvGrpSpPr/>
          <p:nvPr/>
        </p:nvGrpSpPr>
        <p:grpSpPr>
          <a:xfrm rot="16200000">
            <a:off x="-629641" y="2414059"/>
            <a:ext cx="1846660" cy="587375"/>
            <a:chOff x="136270" y="441325"/>
            <a:chExt cx="2690232" cy="1572670"/>
          </a:xfrm>
        </p:grpSpPr>
        <p:sp>
          <p:nvSpPr>
            <p:cNvPr id="60" name="矩形 59"/>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矩形 60"/>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矩形 61"/>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矩形 62"/>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5" name="组合 64"/>
          <p:cNvGrpSpPr/>
          <p:nvPr/>
        </p:nvGrpSpPr>
        <p:grpSpPr>
          <a:xfrm rot="16200000">
            <a:off x="10974983" y="2414059"/>
            <a:ext cx="1846660" cy="587375"/>
            <a:chOff x="136270" y="441325"/>
            <a:chExt cx="2690232" cy="1572670"/>
          </a:xfrm>
        </p:grpSpPr>
        <p:sp>
          <p:nvSpPr>
            <p:cNvPr id="66" name="矩形 65"/>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矩形 66"/>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矩形 67"/>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矩形 68"/>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矩形 69"/>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矩形 1">
            <a:extLst>
              <a:ext uri="{FF2B5EF4-FFF2-40B4-BE49-F238E27FC236}">
                <a16:creationId xmlns:a16="http://schemas.microsoft.com/office/drawing/2014/main" id="{F94499AC-C599-4A6D-B6CA-3D23B14A48D1}"/>
              </a:ext>
            </a:extLst>
          </p:cNvPr>
          <p:cNvSpPr/>
          <p:nvPr/>
        </p:nvSpPr>
        <p:spPr>
          <a:xfrm>
            <a:off x="0" y="6164526"/>
            <a:ext cx="12192000" cy="338554"/>
          </a:xfrm>
          <a:prstGeom prst="rect">
            <a:avLst/>
          </a:prstGeom>
          <a:noFill/>
          <a:effectLst>
            <a:outerShdw blurRad="63500" sx="102000" sy="102000" algn="ctr" rotWithShape="0">
              <a:prstClr val="black">
                <a:alpha val="40000"/>
              </a:prstClr>
            </a:outerShdw>
          </a:effectLst>
        </p:spPr>
        <p:txBody>
          <a:bodyPr wrap="square" rtlCol="0">
            <a:spAutoFit/>
          </a:bodyPr>
          <a:lstStyle/>
          <a:p>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[1]</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Shlezinger</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 N., Whang, J.,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Eldar</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 Y. C., &amp;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Dimakis</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 A. G. (2020). Model-based deep learning. </a:t>
            </a:r>
            <a:r>
              <a:rPr lang="en-US" altLang="zh-CN" sz="1600" b="1" dirty="0" err="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arXiv</a:t>
            </a:r>
            <a:r>
              <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rPr>
              <a:t> preprint arXiv:2012.08405.</a:t>
            </a:r>
            <a:endParaRPr lang="en-US" altLang="zh-CN" sz="1600" b="1" dirty="0">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1: Deep Unfolded Projected Gradient Descent</a:t>
            </a:r>
            <a:r>
              <a:rPr lang="en-US" altLang="zh-CN" sz="3110" baseline="30000" dirty="0">
                <a:latin typeface="Arial" panose="020B0604020202020204" pitchFamily="34" charset="0"/>
                <a:cs typeface="+mn-ea"/>
                <a:sym typeface="Arial" panose="020B0604020202020204" pitchFamily="34" charset="0"/>
              </a:rPr>
              <a:t>[3]</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10</a:t>
            </a:fld>
            <a:endParaRPr lang="zh-CN" altLang="en-US" dirty="0">
              <a:latin typeface="Arial" panose="020B0604020202020204" pitchFamily="34" charset="0"/>
              <a:cs typeface="+mn-ea"/>
              <a:sym typeface="Arial" panose="020B0604020202020204" pitchFamily="34" charset="0"/>
            </a:endParaRPr>
          </a:p>
        </p:txBody>
      </p:sp>
      <p:sp>
        <p:nvSpPr>
          <p:cNvPr id="5" name="文本框 4">
            <a:extLst>
              <a:ext uri="{FF2B5EF4-FFF2-40B4-BE49-F238E27FC236}">
                <a16:creationId xmlns:a16="http://schemas.microsoft.com/office/drawing/2014/main" id="{082D7B5E-63D6-4CA3-8011-05CC75953173}"/>
              </a:ext>
            </a:extLst>
          </p:cNvPr>
          <p:cNvSpPr txBox="1"/>
          <p:nvPr/>
        </p:nvSpPr>
        <p:spPr>
          <a:xfrm>
            <a:off x="951450" y="898646"/>
            <a:ext cx="7351693" cy="1101455"/>
          </a:xfrm>
          <a:prstGeom prst="rect">
            <a:avLst/>
          </a:prstGeom>
          <a:noFill/>
        </p:spPr>
        <p:txBody>
          <a:bodyPr wrap="none" rtlCol="0">
            <a:spAutoFit/>
          </a:bodyPr>
          <a:lstStyle/>
          <a:p>
            <a:pPr hangingPunct="0">
              <a:lnSpc>
                <a:spcPct val="130000"/>
              </a:lnSpc>
            </a:pPr>
            <a:r>
              <a:rPr lang="zh-CN" altLang="en-US" dirty="0">
                <a:highlight>
                  <a:srgbClr val="FFFFFF"/>
                </a:highlight>
              </a:rPr>
              <a:t>问题：线性无记忆多输入多输出（</a:t>
            </a:r>
            <a:r>
              <a:rPr lang="en-US" altLang="zh-CN" dirty="0">
                <a:highlight>
                  <a:srgbClr val="FFFFFF"/>
                </a:highlight>
              </a:rPr>
              <a:t>MIMO</a:t>
            </a:r>
            <a:r>
              <a:rPr lang="zh-CN" altLang="en-US" dirty="0">
                <a:highlight>
                  <a:srgbClr val="FFFFFF"/>
                </a:highlight>
              </a:rPr>
              <a:t>）高斯信道中的符号检测</a:t>
            </a:r>
            <a:endParaRPr lang="en-US" altLang="zh-CN" dirty="0">
              <a:highlight>
                <a:srgbClr val="FFFFFF"/>
              </a:highlight>
            </a:endParaRPr>
          </a:p>
          <a:p>
            <a:pPr hangingPunct="0">
              <a:lnSpc>
                <a:spcPct val="130000"/>
              </a:lnSpc>
            </a:pPr>
            <a:r>
              <a:rPr lang="zh-CN" altLang="en-US" dirty="0">
                <a:highlight>
                  <a:srgbClr val="FFFFFF"/>
                </a:highlight>
              </a:rPr>
              <a:t>场景：二进制相移键控（</a:t>
            </a:r>
            <a:r>
              <a:rPr lang="en-US" altLang="zh-CN" dirty="0">
                <a:highlight>
                  <a:srgbClr val="FFFFFF"/>
                </a:highlight>
              </a:rPr>
              <a:t>BPSK</a:t>
            </a:r>
            <a:r>
              <a:rPr lang="zh-CN" altLang="en-US" dirty="0">
                <a:highlight>
                  <a:srgbClr val="FFFFFF"/>
                </a:highlight>
              </a:rPr>
              <a:t>）星座生成的符号的情况，即</a:t>
            </a:r>
            <a:r>
              <a:rPr lang="en-US" altLang="zh-CN" dirty="0">
                <a:highlight>
                  <a:srgbClr val="FFFFFF"/>
                </a:highlight>
              </a:rPr>
              <a:t>s={±1}</a:t>
            </a:r>
            <a:r>
              <a:rPr lang="en-US" altLang="zh-CN" baseline="30000" dirty="0">
                <a:highlight>
                  <a:srgbClr val="FFFFFF"/>
                </a:highlight>
              </a:rPr>
              <a:t>K</a:t>
            </a:r>
            <a:endParaRPr lang="en-US" altLang="zh-CN" sz="1600" spc="100" baseline="30000" dirty="0">
              <a:highlight>
                <a:srgbClr val="FFFFFF"/>
              </a:highlight>
              <a:latin typeface="思源黑体 CN Normal" panose="020B0400000000000000" pitchFamily="34" charset="-122"/>
              <a:ea typeface="思源黑体 CN Normal" panose="020B0400000000000000" pitchFamily="34" charset="-122"/>
            </a:endParaRPr>
          </a:p>
          <a:p>
            <a:pPr hangingPunct="0">
              <a:lnSpc>
                <a:spcPct val="130000"/>
              </a:lnSpc>
            </a:pPr>
            <a:endParaRPr lang="zh-CN" altLang="en-US" sz="1600" spc="100" dirty="0">
              <a:highlight>
                <a:srgbClr val="FFFFFF"/>
              </a:highlight>
              <a:latin typeface="思源黑体 CN Normal" panose="020B0400000000000000" pitchFamily="34" charset="-122"/>
              <a:ea typeface="思源黑体 CN Normal" panose="020B0400000000000000" pitchFamily="34" charset="-122"/>
            </a:endParaRPr>
          </a:p>
        </p:txBody>
      </p:sp>
      <p:grpSp>
        <p:nvGrpSpPr>
          <p:cNvPr id="11" name="组合 10">
            <a:extLst>
              <a:ext uri="{FF2B5EF4-FFF2-40B4-BE49-F238E27FC236}">
                <a16:creationId xmlns:a16="http://schemas.microsoft.com/office/drawing/2014/main" id="{F7CE7722-50B9-42F6-BD32-F149A03A8754}"/>
              </a:ext>
            </a:extLst>
          </p:cNvPr>
          <p:cNvGrpSpPr/>
          <p:nvPr/>
        </p:nvGrpSpPr>
        <p:grpSpPr>
          <a:xfrm>
            <a:off x="2760418" y="1974019"/>
            <a:ext cx="5960144" cy="941411"/>
            <a:chOff x="2294856" y="1561277"/>
            <a:chExt cx="5960144" cy="941411"/>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83760D2-1B44-4767-9640-C42FC944B533}"/>
                    </a:ext>
                  </a:extLst>
                </p:cNvPr>
                <p:cNvSpPr txBox="1"/>
                <p:nvPr/>
              </p:nvSpPr>
              <p:spPr>
                <a:xfrm>
                  <a:off x="2294856" y="1561277"/>
                  <a:ext cx="5960144" cy="560153"/>
                </a:xfrm>
                <a:prstGeom prst="rect">
                  <a:avLst/>
                </a:prstGeom>
                <a:noFill/>
              </p:spPr>
              <p:txBody>
                <a:bodyPr wrap="square" lIns="0" tIns="0" rIns="0" bIns="0" rtlCol="0">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m:sSub>
                          <m:sSubPr>
                            <m:ctrlPr>
                              <a:rPr lang="en-US" altLang="zh-CN" sz="2800" b="0" i="1" spc="100" smtClean="0">
                                <a:solidFill>
                                  <a:schemeClr val="tx1"/>
                                </a:solidFill>
                                <a:latin typeface="Cambria Math" panose="02040503050406030204" pitchFamily="18" charset="0"/>
                                <a:ea typeface="思源黑体 CN Normal" panose="020B0400000000000000" pitchFamily="34" charset="-122"/>
                              </a:rPr>
                            </m:ctrlPr>
                          </m:sSubPr>
                          <m:e>
                            <m:r>
                              <a:rPr lang="en-US" altLang="zh-CN" sz="2800" b="1" i="1" spc="100">
                                <a:latin typeface="Cambria Math" panose="02040503050406030204" pitchFamily="18" charset="0"/>
                                <a:ea typeface="思源黑体 CN Normal" panose="020B0400000000000000" pitchFamily="34" charset="-122"/>
                              </a:rPr>
                              <m:t>𝒙</m:t>
                            </m:r>
                          </m:e>
                          <m:sub>
                            <m:r>
                              <a:rPr lang="en-US" altLang="zh-CN" sz="2800" b="0" i="1" spc="100" smtClean="0">
                                <a:solidFill>
                                  <a:schemeClr val="tx1"/>
                                </a:solidFill>
                                <a:latin typeface="Cambria Math" panose="02040503050406030204" pitchFamily="18" charset="0"/>
                                <a:ea typeface="思源黑体 CN Normal" panose="020B0400000000000000" pitchFamily="34" charset="-122"/>
                              </a:rPr>
                              <m:t>𝑁</m:t>
                            </m:r>
                            <m:r>
                              <a:rPr lang="en-US" altLang="zh-CN" sz="2800" b="0" i="1" spc="100" smtClean="0">
                                <a:solidFill>
                                  <a:schemeClr val="tx1"/>
                                </a:solidFill>
                                <a:latin typeface="Cambria Math" panose="02040503050406030204" pitchFamily="18" charset="0"/>
                                <a:ea typeface="Cambria Math" panose="02040503050406030204" pitchFamily="18" charset="0"/>
                              </a:rPr>
                              <m:t>×1</m:t>
                            </m:r>
                          </m:sub>
                        </m:sSub>
                        <m:r>
                          <a:rPr lang="en-US" altLang="zh-CN" sz="2800" b="0" i="1" spc="100" smtClean="0">
                            <a:solidFill>
                              <a:schemeClr val="tx1"/>
                            </a:solidFill>
                            <a:latin typeface="Cambria Math" panose="02040503050406030204" pitchFamily="18" charset="0"/>
                            <a:ea typeface="思源黑体 CN Normal" panose="020B0400000000000000" pitchFamily="34" charset="-122"/>
                          </a:rPr>
                          <m:t>=</m:t>
                        </m:r>
                        <m:sSub>
                          <m:sSubPr>
                            <m:ctrlPr>
                              <a:rPr lang="en-US" altLang="zh-CN" sz="2800" b="0" i="1" spc="100" smtClean="0">
                                <a:solidFill>
                                  <a:schemeClr val="tx1"/>
                                </a:solidFill>
                                <a:latin typeface="Cambria Math" panose="02040503050406030204" pitchFamily="18" charset="0"/>
                                <a:ea typeface="思源黑体 CN Normal" panose="020B0400000000000000" pitchFamily="34" charset="-122"/>
                              </a:rPr>
                            </m:ctrlPr>
                          </m:sSubPr>
                          <m:e>
                            <m:r>
                              <a:rPr lang="en-US" altLang="zh-CN" sz="2800" b="1" i="1" spc="100">
                                <a:latin typeface="Cambria Math" panose="02040503050406030204" pitchFamily="18" charset="0"/>
                                <a:ea typeface="思源黑体 CN Normal" panose="020B0400000000000000" pitchFamily="34" charset="-122"/>
                              </a:rPr>
                              <m:t>𝑯</m:t>
                            </m:r>
                          </m:e>
                          <m:sub>
                            <m:r>
                              <a:rPr lang="en-US" altLang="zh-CN" sz="2800" b="0" i="1" spc="100" smtClean="0">
                                <a:solidFill>
                                  <a:schemeClr val="tx1"/>
                                </a:solidFill>
                                <a:latin typeface="Cambria Math" panose="02040503050406030204" pitchFamily="18" charset="0"/>
                                <a:ea typeface="思源黑体 CN Normal" panose="020B0400000000000000" pitchFamily="34" charset="-122"/>
                              </a:rPr>
                              <m:t>𝑁</m:t>
                            </m:r>
                            <m:r>
                              <a:rPr lang="en-US" altLang="zh-CN" sz="2800" b="0" i="1" spc="100" smtClean="0">
                                <a:solidFill>
                                  <a:schemeClr val="tx1"/>
                                </a:solidFill>
                                <a:latin typeface="Cambria Math" panose="02040503050406030204" pitchFamily="18" charset="0"/>
                                <a:ea typeface="Cambria Math" panose="02040503050406030204" pitchFamily="18" charset="0"/>
                              </a:rPr>
                              <m:t>×</m:t>
                            </m:r>
                            <m:r>
                              <a:rPr lang="en-US" altLang="zh-CN" sz="2800" b="0" i="1" spc="100" smtClean="0">
                                <a:solidFill>
                                  <a:schemeClr val="tx1"/>
                                </a:solidFill>
                                <a:latin typeface="Cambria Math" panose="02040503050406030204" pitchFamily="18" charset="0"/>
                                <a:ea typeface="Cambria Math" panose="02040503050406030204" pitchFamily="18" charset="0"/>
                              </a:rPr>
                              <m:t>𝐾</m:t>
                            </m:r>
                          </m:sub>
                        </m:sSub>
                        <m:sSub>
                          <m:sSubPr>
                            <m:ctrlPr>
                              <a:rPr lang="en-US" altLang="zh-CN" sz="2800" b="0" i="1" spc="100" smtClean="0">
                                <a:solidFill>
                                  <a:schemeClr val="tx1"/>
                                </a:solidFill>
                                <a:latin typeface="Cambria Math" panose="02040503050406030204" pitchFamily="18" charset="0"/>
                                <a:ea typeface="思源黑体 CN Normal" panose="020B0400000000000000" pitchFamily="34" charset="-122"/>
                              </a:rPr>
                            </m:ctrlPr>
                          </m:sSubPr>
                          <m:e>
                            <m:r>
                              <a:rPr lang="en-US" altLang="zh-CN" sz="2800" b="1" i="1" spc="100">
                                <a:solidFill>
                                  <a:srgbClr val="FF0000"/>
                                </a:solidFill>
                                <a:latin typeface="Cambria Math" panose="02040503050406030204" pitchFamily="18" charset="0"/>
                                <a:ea typeface="思源黑体 CN Normal" panose="020B0400000000000000" pitchFamily="34" charset="-122"/>
                              </a:rPr>
                              <m:t>𝒔</m:t>
                            </m:r>
                          </m:e>
                          <m:sub>
                            <m:r>
                              <a:rPr lang="en-US" altLang="zh-CN" sz="2800" b="0" i="1" spc="100" smtClean="0">
                                <a:solidFill>
                                  <a:schemeClr val="tx1"/>
                                </a:solidFill>
                                <a:latin typeface="Cambria Math" panose="02040503050406030204" pitchFamily="18" charset="0"/>
                                <a:ea typeface="思源黑体 CN Normal" panose="020B0400000000000000" pitchFamily="34" charset="-122"/>
                              </a:rPr>
                              <m:t>𝐾</m:t>
                            </m:r>
                            <m:r>
                              <a:rPr lang="en-US" altLang="zh-CN" sz="2800" b="0" i="1" spc="100" smtClean="0">
                                <a:solidFill>
                                  <a:schemeClr val="tx1"/>
                                </a:solidFill>
                                <a:latin typeface="Cambria Math" panose="02040503050406030204" pitchFamily="18" charset="0"/>
                                <a:ea typeface="Cambria Math" panose="02040503050406030204" pitchFamily="18" charset="0"/>
                              </a:rPr>
                              <m:t>×1</m:t>
                            </m:r>
                          </m:sub>
                        </m:sSub>
                        <m:r>
                          <a:rPr lang="en-US" altLang="zh-CN" sz="2800" b="0" i="1" spc="100" smtClean="0">
                            <a:solidFill>
                              <a:schemeClr val="tx1"/>
                            </a:solidFill>
                            <a:latin typeface="Cambria Math" panose="02040503050406030204" pitchFamily="18" charset="0"/>
                            <a:ea typeface="思源黑体 CN Normal" panose="020B0400000000000000" pitchFamily="34" charset="-122"/>
                          </a:rPr>
                          <m:t>+</m:t>
                        </m:r>
                        <m:sSub>
                          <m:sSubPr>
                            <m:ctrlPr>
                              <a:rPr lang="en-US" altLang="zh-CN" sz="2800" b="1" i="1" spc="100" smtClean="0">
                                <a:solidFill>
                                  <a:srgbClr val="00B0F0"/>
                                </a:solidFill>
                                <a:latin typeface="Cambria Math" panose="02040503050406030204" pitchFamily="18" charset="0"/>
                                <a:ea typeface="思源黑体 CN Normal" panose="020B0400000000000000" pitchFamily="34" charset="-122"/>
                              </a:rPr>
                            </m:ctrlPr>
                          </m:sSubPr>
                          <m:e>
                            <m:r>
                              <a:rPr lang="en-US" altLang="zh-CN" sz="2800" b="1" i="1" spc="100">
                                <a:solidFill>
                                  <a:srgbClr val="00B0F0"/>
                                </a:solidFill>
                                <a:latin typeface="Cambria Math" panose="02040503050406030204" pitchFamily="18" charset="0"/>
                                <a:ea typeface="思源黑体 CN Normal" panose="020B0400000000000000" pitchFamily="34" charset="-122"/>
                              </a:rPr>
                              <m:t>𝒘</m:t>
                            </m:r>
                          </m:e>
                          <m:sub>
                            <m:r>
                              <a:rPr lang="en-US" altLang="zh-CN" sz="2800" i="1" spc="100">
                                <a:latin typeface="Cambria Math" panose="02040503050406030204" pitchFamily="18" charset="0"/>
                                <a:ea typeface="思源黑体 CN Normal" panose="020B0400000000000000" pitchFamily="34" charset="-122"/>
                              </a:rPr>
                              <m:t>𝑁</m:t>
                            </m:r>
                            <m:r>
                              <a:rPr lang="en-US" altLang="zh-CN" sz="2800" i="1" spc="100">
                                <a:latin typeface="Cambria Math" panose="02040503050406030204" pitchFamily="18" charset="0"/>
                                <a:ea typeface="Cambria Math" panose="02040503050406030204" pitchFamily="18" charset="0"/>
                              </a:rPr>
                              <m:t>×</m:t>
                            </m:r>
                            <m:r>
                              <a:rPr lang="en-US" altLang="zh-CN" sz="2800" b="1" i="1" spc="100" smtClean="0">
                                <a:latin typeface="Cambria Math" panose="02040503050406030204" pitchFamily="18" charset="0"/>
                                <a:ea typeface="Cambria Math" panose="02040503050406030204" pitchFamily="18" charset="0"/>
                              </a:rPr>
                              <m:t>𝟏</m:t>
                            </m:r>
                          </m:sub>
                        </m:sSub>
                      </m:oMath>
                    </m:oMathPara>
                  </a14:m>
                  <a:endParaRPr lang="zh-CN" altLang="en-US" sz="2800" b="1" i="1" spc="100" dirty="0">
                    <a:solidFill>
                      <a:schemeClr val="tx1"/>
                    </a:solidFill>
                    <a:latin typeface="思源黑体 CN Normal" panose="020B0400000000000000" pitchFamily="34" charset="-122"/>
                    <a:ea typeface="思源黑体 CN Normal" panose="020B0400000000000000" pitchFamily="34" charset="-122"/>
                  </a:endParaRPr>
                </a:p>
              </p:txBody>
            </p:sp>
          </mc:Choice>
          <mc:Fallback xmlns="">
            <p:sp>
              <p:nvSpPr>
                <p:cNvPr id="4" name="文本框 3">
                  <a:extLst>
                    <a:ext uri="{FF2B5EF4-FFF2-40B4-BE49-F238E27FC236}">
                      <a16:creationId xmlns:a16="http://schemas.microsoft.com/office/drawing/2014/main" id="{F83760D2-1B44-4767-9640-C42FC944B533}"/>
                    </a:ext>
                  </a:extLst>
                </p:cNvPr>
                <p:cNvSpPr txBox="1">
                  <a:spLocks noRot="1" noChangeAspect="1" noMove="1" noResize="1" noEditPoints="1" noAdjustHandles="1" noChangeArrowheads="1" noChangeShapeType="1" noTextEdit="1"/>
                </p:cNvSpPr>
                <p:nvPr/>
              </p:nvSpPr>
              <p:spPr>
                <a:xfrm>
                  <a:off x="2294856" y="1561277"/>
                  <a:ext cx="5960144" cy="560153"/>
                </a:xfrm>
                <a:prstGeom prst="rect">
                  <a:avLst/>
                </a:prstGeom>
                <a:blipFill>
                  <a:blip r:embed="rId3"/>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207FEA64-3F07-4705-8BB3-7BE4FB05624D}"/>
                </a:ext>
              </a:extLst>
            </p:cNvPr>
            <p:cNvSpPr txBox="1"/>
            <p:nvPr/>
          </p:nvSpPr>
          <p:spPr>
            <a:xfrm>
              <a:off x="3162054" y="2121430"/>
              <a:ext cx="838691" cy="381258"/>
            </a:xfrm>
            <a:prstGeom prst="rect">
              <a:avLst/>
            </a:prstGeom>
            <a:noFill/>
          </p:spPr>
          <p:txBody>
            <a:bodyPr wrap="non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观测值</a:t>
              </a:r>
            </a:p>
          </p:txBody>
        </p:sp>
        <p:sp>
          <p:nvSpPr>
            <p:cNvPr id="15" name="文本框 14">
              <a:extLst>
                <a:ext uri="{FF2B5EF4-FFF2-40B4-BE49-F238E27FC236}">
                  <a16:creationId xmlns:a16="http://schemas.microsoft.com/office/drawing/2014/main" id="{2BCBA039-19E1-487A-A081-ED24DE8EC1EC}"/>
                </a:ext>
              </a:extLst>
            </p:cNvPr>
            <p:cNvSpPr txBox="1"/>
            <p:nvPr/>
          </p:nvSpPr>
          <p:spPr>
            <a:xfrm>
              <a:off x="4088100" y="2121430"/>
              <a:ext cx="1056700" cy="381258"/>
            </a:xfrm>
            <a:prstGeom prst="rect">
              <a:avLst/>
            </a:prstGeom>
            <a:noFill/>
          </p:spPr>
          <p:txBody>
            <a:bodyPr wrap="non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信道矩阵</a:t>
              </a:r>
            </a:p>
          </p:txBody>
        </p:sp>
        <p:sp>
          <p:nvSpPr>
            <p:cNvPr id="16" name="文本框 15">
              <a:extLst>
                <a:ext uri="{FF2B5EF4-FFF2-40B4-BE49-F238E27FC236}">
                  <a16:creationId xmlns:a16="http://schemas.microsoft.com/office/drawing/2014/main" id="{8574B31B-5108-404A-BCBC-BE2E0D11AC9B}"/>
                </a:ext>
              </a:extLst>
            </p:cNvPr>
            <p:cNvSpPr txBox="1"/>
            <p:nvPr/>
          </p:nvSpPr>
          <p:spPr>
            <a:xfrm>
              <a:off x="5144800" y="2121430"/>
              <a:ext cx="1274708" cy="381258"/>
            </a:xfrm>
            <a:prstGeom prst="rect">
              <a:avLst/>
            </a:prstGeom>
            <a:noFill/>
          </p:spPr>
          <p:txBody>
            <a:bodyPr wrap="none" rtlCol="0">
              <a:spAutoFit/>
            </a:bodyPr>
            <a:lstStyle/>
            <a:p>
              <a:pPr algn="just" hangingPunct="0">
                <a:lnSpc>
                  <a:spcPct val="130000"/>
                </a:lnSpc>
              </a:pPr>
              <a:r>
                <a:rPr lang="zh-CN" altLang="en-US" sz="1600" spc="100" dirty="0">
                  <a:solidFill>
                    <a:srgbClr val="FF0000"/>
                  </a:solidFill>
                  <a:latin typeface="思源黑体 CN Normal" panose="020B0400000000000000" pitchFamily="34" charset="-122"/>
                  <a:ea typeface="思源黑体 CN Normal" panose="020B0400000000000000" pitchFamily="34" charset="-122"/>
                </a:rPr>
                <a:t>未知的信号</a:t>
              </a:r>
            </a:p>
          </p:txBody>
        </p:sp>
        <p:sp>
          <p:nvSpPr>
            <p:cNvPr id="20" name="文本框 19">
              <a:extLst>
                <a:ext uri="{FF2B5EF4-FFF2-40B4-BE49-F238E27FC236}">
                  <a16:creationId xmlns:a16="http://schemas.microsoft.com/office/drawing/2014/main" id="{1F5B3ECA-0A78-4F56-B695-0EE20E63F0D6}"/>
                </a:ext>
              </a:extLst>
            </p:cNvPr>
            <p:cNvSpPr txBox="1"/>
            <p:nvPr/>
          </p:nvSpPr>
          <p:spPr>
            <a:xfrm>
              <a:off x="6506863" y="2121430"/>
              <a:ext cx="1056700" cy="381258"/>
            </a:xfrm>
            <a:prstGeom prst="rect">
              <a:avLst/>
            </a:prstGeom>
            <a:noFill/>
          </p:spPr>
          <p:txBody>
            <a:bodyPr wrap="non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高斯噪声</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DF1098-9E4B-4CA4-8165-256D9CB2FC99}"/>
                  </a:ext>
                </a:extLst>
              </p:cNvPr>
              <p:cNvSpPr txBox="1"/>
              <p:nvPr/>
            </p:nvSpPr>
            <p:spPr>
              <a:xfrm>
                <a:off x="3557404" y="3268411"/>
                <a:ext cx="1817805" cy="321178"/>
              </a:xfrm>
              <a:prstGeom prst="rect">
                <a:avLst/>
              </a:prstGeom>
              <a:noFill/>
            </p:spPr>
            <p:txBody>
              <a:bodyPr wrap="none" lIns="0" tIns="0" rIns="0" bIns="0" rtlCol="0">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a:fld id="{841D615F-B565-44F1-BD95-D8F22EDDF40C}" type="mathplaceholder">
                        <a:rPr lang="zh-CN" altLang="en-US" sz="1600" i="1" spc="100" smtClean="0">
                          <a:solidFill>
                            <a:schemeClr val="accent4">
                              <a:lumMod val="20000"/>
                              <a:lumOff val="80000"/>
                            </a:schemeClr>
                          </a:solidFill>
                          <a:latin typeface="Cambria Math" panose="02040503050406030204" pitchFamily="18" charset="0"/>
                          <a:ea typeface="思源黑体 CN Normal" panose="020B0400000000000000" pitchFamily="34" charset="-122"/>
                        </a:rPr>
                        <a:t>在此处键入公式。</a:t>
                      </a:fld>
                    </m:oMath>
                  </m:oMathPara>
                </a14:m>
                <a:endParaRPr lang="zh-CN" altLang="en-US"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endParaRPr>
              </a:p>
            </p:txBody>
          </p:sp>
        </mc:Choice>
        <mc:Fallback xmlns="">
          <p:sp>
            <p:nvSpPr>
              <p:cNvPr id="12" name="文本框 11">
                <a:extLst>
                  <a:ext uri="{FF2B5EF4-FFF2-40B4-BE49-F238E27FC236}">
                    <a16:creationId xmlns:a16="http://schemas.microsoft.com/office/drawing/2014/main" id="{C4DF1098-9E4B-4CA4-8165-256D9CB2FC99}"/>
                  </a:ext>
                </a:extLst>
              </p:cNvPr>
              <p:cNvSpPr txBox="1">
                <a:spLocks noRot="1" noChangeAspect="1" noMove="1" noResize="1" noEditPoints="1" noAdjustHandles="1" noChangeArrowheads="1" noChangeShapeType="1" noTextEdit="1"/>
              </p:cNvSpPr>
              <p:nvPr/>
            </p:nvSpPr>
            <p:spPr>
              <a:xfrm>
                <a:off x="3557404" y="3268411"/>
                <a:ext cx="1817805" cy="321178"/>
              </a:xfrm>
              <a:prstGeom prst="rect">
                <a:avLst/>
              </a:prstGeom>
              <a:blipFill>
                <a:blip r:embed="rId4"/>
                <a:stretch>
                  <a:fillRect l="-3356" b="-15094"/>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493D713B-E32E-46C0-9810-F6628855519C}"/>
              </a:ext>
            </a:extLst>
          </p:cNvPr>
          <p:cNvSpPr txBox="1"/>
          <p:nvPr/>
        </p:nvSpPr>
        <p:spPr>
          <a:xfrm>
            <a:off x="951449" y="3429000"/>
            <a:ext cx="2959465" cy="741357"/>
          </a:xfrm>
          <a:prstGeom prst="rect">
            <a:avLst/>
          </a:prstGeom>
          <a:noFill/>
        </p:spPr>
        <p:txBody>
          <a:bodyPr wrap="none" rtlCol="0">
            <a:spAutoFit/>
          </a:bodyPr>
          <a:lstStyle/>
          <a:p>
            <a:pPr hangingPunct="0">
              <a:lnSpc>
                <a:spcPct val="130000"/>
              </a:lnSpc>
            </a:pPr>
            <a:r>
              <a:rPr lang="zh-CN" altLang="en-US" dirty="0">
                <a:highlight>
                  <a:srgbClr val="FFFFFF"/>
                </a:highlight>
              </a:rPr>
              <a:t>目标：最小化信号估计距离</a:t>
            </a:r>
            <a:endParaRPr lang="en-US" altLang="zh-CN" dirty="0">
              <a:highlight>
                <a:srgbClr val="FFFFFF"/>
              </a:highlight>
            </a:endParaRPr>
          </a:p>
          <a:p>
            <a:pPr hangingPunct="0">
              <a:lnSpc>
                <a:spcPct val="130000"/>
              </a:lnSpc>
            </a:pPr>
            <a:endParaRPr lang="zh-CN" altLang="en-US" sz="1600" spc="100" dirty="0">
              <a:highlight>
                <a:srgbClr val="FFFFFF"/>
              </a:highlight>
              <a:latin typeface="思源黑体 CN Normal" panose="020B0400000000000000" pitchFamily="34" charset="-122"/>
              <a:ea typeface="思源黑体 CN Normal" panose="020B0400000000000000"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40345EC-0B67-4ED3-B060-B5D0AB0E983F}"/>
                  </a:ext>
                </a:extLst>
              </p:cNvPr>
              <p:cNvSpPr txBox="1"/>
              <p:nvPr/>
            </p:nvSpPr>
            <p:spPr>
              <a:xfrm>
                <a:off x="2760418" y="4023447"/>
                <a:ext cx="5960144" cy="952248"/>
              </a:xfrm>
              <a:prstGeom prst="rect">
                <a:avLst/>
              </a:prstGeom>
              <a:noFill/>
            </p:spPr>
            <p:txBody>
              <a:bodyPr wrap="square" lIns="0" tIns="0" rIns="0" bIns="0" rtlCol="0">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m:acc>
                        <m:accPr>
                          <m:chr m:val="̂"/>
                          <m:ctrlPr>
                            <a:rPr lang="en-US" altLang="zh-CN" sz="2800" i="1" spc="100" smtClean="0">
                              <a:latin typeface="Cambria Math" panose="02040503050406030204" pitchFamily="18" charset="0"/>
                              <a:ea typeface="思源黑体 CN Normal" panose="020B0400000000000000" pitchFamily="34" charset="-122"/>
                            </a:rPr>
                          </m:ctrlPr>
                        </m:accPr>
                        <m:e>
                          <m:r>
                            <m:rPr>
                              <m:sty m:val="p"/>
                            </m:rPr>
                            <a:rPr lang="en-US" altLang="zh-CN" sz="2800" i="1" spc="100">
                              <a:latin typeface="Cambria Math" panose="02040503050406030204" pitchFamily="18" charset="0"/>
                              <a:ea typeface="思源黑体 CN Normal" panose="020B0400000000000000" pitchFamily="34" charset="-122"/>
                            </a:rPr>
                            <m:t>s</m:t>
                          </m:r>
                        </m:e>
                      </m:acc>
                      <m:r>
                        <a:rPr lang="en-US" altLang="zh-CN" sz="2800" b="0" i="1" spc="100" smtClean="0">
                          <a:solidFill>
                            <a:schemeClr val="tx1"/>
                          </a:solidFill>
                          <a:latin typeface="Cambria Math" panose="02040503050406030204" pitchFamily="18" charset="0"/>
                          <a:ea typeface="思源黑体 CN Normal" panose="020B0400000000000000" pitchFamily="34" charset="-122"/>
                        </a:rPr>
                        <m:t>=</m:t>
                      </m:r>
                      <m:func>
                        <m:funcPr>
                          <m:ctrlPr>
                            <a:rPr lang="en-US" altLang="zh-CN" sz="2800" b="0" i="1" spc="100" smtClean="0">
                              <a:solidFill>
                                <a:schemeClr val="tx1"/>
                              </a:solidFill>
                              <a:latin typeface="Cambria Math" panose="02040503050406030204" pitchFamily="18" charset="0"/>
                              <a:ea typeface="思源黑体 CN Normal" panose="020B0400000000000000" pitchFamily="34" charset="-122"/>
                            </a:rPr>
                          </m:ctrlPr>
                        </m:funcPr>
                        <m:fName>
                          <m:limLow>
                            <m:limLowPr>
                              <m:ctrlPr>
                                <a:rPr lang="en-US" altLang="zh-CN" sz="2800" b="0" i="1" spc="100" smtClean="0">
                                  <a:solidFill>
                                    <a:schemeClr val="tx1"/>
                                  </a:solidFill>
                                  <a:latin typeface="Cambria Math" panose="02040503050406030204" pitchFamily="18" charset="0"/>
                                  <a:ea typeface="思源黑体 CN Normal" panose="020B0400000000000000" pitchFamily="34" charset="-122"/>
                                </a:rPr>
                              </m:ctrlPr>
                            </m:limLowPr>
                            <m:e>
                              <m:r>
                                <a:rPr lang="en-US" altLang="zh-CN" sz="2800" b="1" i="0" spc="100">
                                  <a:latin typeface="Cambria Math" panose="02040503050406030204" pitchFamily="18" charset="0"/>
                                  <a:ea typeface="思源黑体 CN Normal" panose="020B0400000000000000" pitchFamily="34" charset="-122"/>
                                </a:rPr>
                                <m:t>𝐚𝐫𝐠𝐦𝐢𝐧</m:t>
                              </m:r>
                            </m:e>
                            <m:lim>
                              <m:sSup>
                                <m:sSupPr>
                                  <m:ctrlPr>
                                    <a:rPr lang="en-US" altLang="zh-CN" sz="2800" b="0" i="1" spc="100" smtClean="0">
                                      <a:solidFill>
                                        <a:schemeClr val="tx1"/>
                                      </a:solidFill>
                                      <a:latin typeface="Cambria Math" panose="02040503050406030204" pitchFamily="18" charset="0"/>
                                      <a:ea typeface="思源黑体 CN Normal" panose="020B0400000000000000" pitchFamily="34" charset="-122"/>
                                    </a:rPr>
                                  </m:ctrlPr>
                                </m:sSupPr>
                                <m:e>
                                  <m:r>
                                    <a:rPr lang="en-US" altLang="zh-CN" sz="2800" b="0" i="1" spc="100" smtClean="0">
                                      <a:solidFill>
                                        <a:schemeClr val="tx1"/>
                                      </a:solidFill>
                                      <a:latin typeface="Cambria Math" panose="02040503050406030204" pitchFamily="18" charset="0"/>
                                      <a:ea typeface="思源黑体 CN Normal" panose="020B0400000000000000" pitchFamily="34" charset="-122"/>
                                    </a:rPr>
                                    <m:t>𝑠</m:t>
                                  </m:r>
                                  <m:r>
                                    <a:rPr lang="en-US" altLang="zh-CN" sz="2800" b="0" i="1" spc="100" smtClean="0">
                                      <a:solidFill>
                                        <a:schemeClr val="tx1"/>
                                      </a:solidFill>
                                      <a:latin typeface="Cambria Math" panose="02040503050406030204" pitchFamily="18" charset="0"/>
                                      <a:ea typeface="Cambria Math" panose="02040503050406030204" pitchFamily="18" charset="0"/>
                                    </a:rPr>
                                    <m:t>∈{±1}</m:t>
                                  </m:r>
                                </m:e>
                                <m:sup>
                                  <m:r>
                                    <a:rPr lang="en-US" altLang="zh-CN" sz="2800" b="0" i="1" spc="100" smtClean="0">
                                      <a:solidFill>
                                        <a:schemeClr val="tx1"/>
                                      </a:solidFill>
                                      <a:latin typeface="Cambria Math" panose="02040503050406030204" pitchFamily="18" charset="0"/>
                                      <a:ea typeface="思源黑体 CN Normal" panose="020B0400000000000000" pitchFamily="34" charset="-122"/>
                                    </a:rPr>
                                    <m:t>𝐾</m:t>
                                  </m:r>
                                </m:sup>
                              </m:sSup>
                            </m:lim>
                          </m:limLow>
                        </m:fName>
                        <m:e>
                          <m:sSup>
                            <m:sSupPr>
                              <m:ctrlPr>
                                <a:rPr lang="en-US" altLang="zh-CN" sz="2800" b="0" i="1" spc="100" smtClean="0">
                                  <a:solidFill>
                                    <a:schemeClr val="tx1"/>
                                  </a:solidFill>
                                  <a:latin typeface="Cambria Math" panose="02040503050406030204" pitchFamily="18" charset="0"/>
                                  <a:ea typeface="思源黑体 CN Normal" panose="020B0400000000000000" pitchFamily="34" charset="-122"/>
                                </a:rPr>
                              </m:ctrlPr>
                            </m:sSupPr>
                            <m:e>
                              <m:d>
                                <m:dPr>
                                  <m:begChr m:val="‖"/>
                                  <m:endChr m:val="‖"/>
                                  <m:ctrlPr>
                                    <a:rPr lang="en-US" altLang="zh-CN" sz="2800" i="1" spc="100">
                                      <a:latin typeface="Cambria Math" panose="02040503050406030204" pitchFamily="18" charset="0"/>
                                      <a:ea typeface="思源黑体 CN Normal" panose="020B0400000000000000" pitchFamily="34" charset="-122"/>
                                    </a:rPr>
                                  </m:ctrlPr>
                                </m:dPr>
                                <m:e>
                                  <m:r>
                                    <a:rPr lang="en-US" altLang="zh-CN" sz="2800" i="1" spc="100">
                                      <a:latin typeface="Cambria Math" panose="02040503050406030204" pitchFamily="18" charset="0"/>
                                      <a:ea typeface="思源黑体 CN Normal" panose="020B0400000000000000" pitchFamily="34" charset="-122"/>
                                    </a:rPr>
                                    <m:t>𝑥</m:t>
                                  </m:r>
                                  <m:r>
                                    <a:rPr lang="en-US" altLang="zh-CN" sz="2800" i="1" spc="100">
                                      <a:latin typeface="Cambria Math" panose="02040503050406030204" pitchFamily="18" charset="0"/>
                                      <a:ea typeface="思源黑体 CN Normal" panose="020B0400000000000000" pitchFamily="34" charset="-122"/>
                                    </a:rPr>
                                    <m:t>−</m:t>
                                  </m:r>
                                  <m:r>
                                    <a:rPr lang="en-US" altLang="zh-CN" sz="2800" i="1" spc="100">
                                      <a:latin typeface="Cambria Math" panose="02040503050406030204" pitchFamily="18" charset="0"/>
                                      <a:ea typeface="思源黑体 CN Normal" panose="020B0400000000000000" pitchFamily="34" charset="-122"/>
                                    </a:rPr>
                                    <m:t>𝐻𝑠</m:t>
                                  </m:r>
                                </m:e>
                              </m:d>
                            </m:e>
                            <m:sup>
                              <m:r>
                                <a:rPr lang="en-US" altLang="zh-CN" sz="2800" b="0" i="1" spc="100" smtClean="0">
                                  <a:solidFill>
                                    <a:schemeClr val="tx1"/>
                                  </a:solidFill>
                                  <a:latin typeface="Cambria Math" panose="02040503050406030204" pitchFamily="18" charset="0"/>
                                  <a:ea typeface="思源黑体 CN Normal" panose="020B0400000000000000" pitchFamily="34" charset="-122"/>
                                </a:rPr>
                                <m:t>2</m:t>
                              </m:r>
                            </m:sup>
                          </m:sSup>
                        </m:e>
                      </m:func>
                    </m:oMath>
                  </m:oMathPara>
                </a14:m>
                <a:endParaRPr lang="zh-CN" altLang="en-US" sz="2800" b="1" i="1" spc="100" dirty="0">
                  <a:solidFill>
                    <a:schemeClr val="tx1"/>
                  </a:solidFill>
                  <a:latin typeface="思源黑体 CN Normal" panose="020B0400000000000000" pitchFamily="34" charset="-122"/>
                  <a:ea typeface="思源黑体 CN Normal" panose="020B0400000000000000" pitchFamily="34" charset="-122"/>
                </a:endParaRPr>
              </a:p>
            </p:txBody>
          </p:sp>
        </mc:Choice>
        <mc:Fallback xmlns="">
          <p:sp>
            <p:nvSpPr>
              <p:cNvPr id="22" name="文本框 21">
                <a:extLst>
                  <a:ext uri="{FF2B5EF4-FFF2-40B4-BE49-F238E27FC236}">
                    <a16:creationId xmlns:a16="http://schemas.microsoft.com/office/drawing/2014/main" id="{640345EC-0B67-4ED3-B060-B5D0AB0E983F}"/>
                  </a:ext>
                </a:extLst>
              </p:cNvPr>
              <p:cNvSpPr txBox="1">
                <a:spLocks noRot="1" noChangeAspect="1" noMove="1" noResize="1" noEditPoints="1" noAdjustHandles="1" noChangeArrowheads="1" noChangeShapeType="1" noTextEdit="1"/>
              </p:cNvSpPr>
              <p:nvPr/>
            </p:nvSpPr>
            <p:spPr>
              <a:xfrm>
                <a:off x="2760418" y="4023447"/>
                <a:ext cx="5960144" cy="952248"/>
              </a:xfrm>
              <a:prstGeom prst="rect">
                <a:avLst/>
              </a:prstGeom>
              <a:blipFill>
                <a:blip r:embed="rId5"/>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E0065ECA-A3F5-4E3E-BEA3-045329FF01DE}"/>
              </a:ext>
            </a:extLst>
          </p:cNvPr>
          <p:cNvSpPr txBox="1"/>
          <p:nvPr/>
        </p:nvSpPr>
        <p:spPr>
          <a:xfrm>
            <a:off x="446969" y="5689072"/>
            <a:ext cx="10587042" cy="584775"/>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defRPr sz="1600" b="0">
                <a:effectLst/>
                <a:latin typeface="Arial" panose="020B0604020202020204" pitchFamily="34" charset="0"/>
                <a:ea typeface="微软雅黑" panose="020B0503020204020204" pitchFamily="34" charset="-122"/>
                <a:cs typeface="+mn-ea"/>
              </a:defRPr>
            </a:lvl1pPr>
          </a:lstStyle>
          <a:p>
            <a:r>
              <a:rPr lang="en-US" altLang="zh-CN" dirty="0"/>
              <a:t>[3] N. Samuel, T. Diskin, and A. Wiesel, “Learning to detect,” IEEE </a:t>
            </a:r>
            <a:r>
              <a:rPr lang="en-US" altLang="zh-CN" dirty="0" err="1"/>
              <a:t>Trans.Signal</a:t>
            </a:r>
            <a:r>
              <a:rPr lang="en-US" altLang="zh-CN" dirty="0"/>
              <a:t> Process., vol. 67, no. 10, pp. 2554–2564, 2019.</a:t>
            </a:r>
          </a:p>
        </p:txBody>
      </p:sp>
    </p:spTree>
    <p:extLst>
      <p:ext uri="{BB962C8B-B14F-4D97-AF65-F5344CB8AC3E}">
        <p14:creationId xmlns:p14="http://schemas.microsoft.com/office/powerpoint/2010/main" val="395891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1: Deep Unfolded Projected Gradient Descent</a:t>
            </a:r>
            <a:r>
              <a:rPr lang="en-US" altLang="zh-CN" sz="3110" baseline="30000" dirty="0">
                <a:latin typeface="Arial" panose="020B0604020202020204" pitchFamily="34" charset="0"/>
                <a:cs typeface="+mn-ea"/>
                <a:sym typeface="Arial" panose="020B0604020202020204" pitchFamily="34" charset="0"/>
              </a:rPr>
              <a:t>[3]</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11</a:t>
            </a:fld>
            <a:endParaRPr lang="zh-CN" altLang="en-US" dirty="0">
              <a:latin typeface="Arial" panose="020B0604020202020204" pitchFamily="34" charset="0"/>
              <a:cs typeface="+mn-ea"/>
              <a:sym typeface="Arial" panose="020B0604020202020204" pitchFamily="34" charset="0"/>
            </a:endParaRPr>
          </a:p>
        </p:txBody>
      </p:sp>
      <p:sp>
        <p:nvSpPr>
          <p:cNvPr id="5" name="文本框 4">
            <a:extLst>
              <a:ext uri="{FF2B5EF4-FFF2-40B4-BE49-F238E27FC236}">
                <a16:creationId xmlns:a16="http://schemas.microsoft.com/office/drawing/2014/main" id="{082D7B5E-63D6-4CA3-8011-05CC75953173}"/>
              </a:ext>
            </a:extLst>
          </p:cNvPr>
          <p:cNvSpPr txBox="1"/>
          <p:nvPr/>
        </p:nvSpPr>
        <p:spPr>
          <a:xfrm>
            <a:off x="951450" y="935577"/>
            <a:ext cx="3185487" cy="416909"/>
          </a:xfrm>
          <a:prstGeom prst="rect">
            <a:avLst/>
          </a:prstGeom>
          <a:noFill/>
        </p:spPr>
        <p:txBody>
          <a:bodyPr wrap="none" rtlCol="0">
            <a:spAutoFit/>
          </a:bodyPr>
          <a:lstStyle/>
          <a:p>
            <a:pPr hangingPunct="0">
              <a:lnSpc>
                <a:spcPct val="130000"/>
              </a:lnSpc>
            </a:pPr>
            <a:r>
              <a:rPr lang="zh-CN" altLang="en-US" dirty="0">
                <a:highlight>
                  <a:srgbClr val="FFFFFF"/>
                </a:highlight>
              </a:rPr>
              <a:t>算法：</a:t>
            </a:r>
            <a:r>
              <a:rPr lang="zh-CN" altLang="en-US" dirty="0"/>
              <a:t>迭代投影梯度下降算法</a:t>
            </a:r>
            <a:endParaRPr lang="en-US" altLang="zh-CN" dirty="0">
              <a:highlight>
                <a:srgbClr val="FFFFFF"/>
              </a:highlight>
            </a:endParaRPr>
          </a:p>
        </p:txBody>
      </p:sp>
      <p:pic>
        <p:nvPicPr>
          <p:cNvPr id="3" name="图片 2">
            <a:extLst>
              <a:ext uri="{FF2B5EF4-FFF2-40B4-BE49-F238E27FC236}">
                <a16:creationId xmlns:a16="http://schemas.microsoft.com/office/drawing/2014/main" id="{C79CB6A9-D325-4AC6-AEE1-FCA6129A2DFF}"/>
              </a:ext>
            </a:extLst>
          </p:cNvPr>
          <p:cNvPicPr>
            <a:picLocks noChangeAspect="1"/>
          </p:cNvPicPr>
          <p:nvPr/>
        </p:nvPicPr>
        <p:blipFill>
          <a:blip r:embed="rId3"/>
          <a:stretch>
            <a:fillRect/>
          </a:stretch>
        </p:blipFill>
        <p:spPr>
          <a:xfrm>
            <a:off x="890004" y="1539069"/>
            <a:ext cx="5167896" cy="2237854"/>
          </a:xfrm>
          <a:prstGeom prst="rect">
            <a:avLst/>
          </a:prstGeom>
        </p:spPr>
      </p:pic>
      <p:sp>
        <p:nvSpPr>
          <p:cNvPr id="23" name="文本框 22">
            <a:extLst>
              <a:ext uri="{FF2B5EF4-FFF2-40B4-BE49-F238E27FC236}">
                <a16:creationId xmlns:a16="http://schemas.microsoft.com/office/drawing/2014/main" id="{A4BFFA65-054F-4B2E-B148-6914BA29F509}"/>
              </a:ext>
            </a:extLst>
          </p:cNvPr>
          <p:cNvSpPr txBox="1"/>
          <p:nvPr/>
        </p:nvSpPr>
        <p:spPr>
          <a:xfrm>
            <a:off x="6685500" y="935576"/>
            <a:ext cx="2262158" cy="777008"/>
          </a:xfrm>
          <a:prstGeom prst="rect">
            <a:avLst/>
          </a:prstGeom>
          <a:noFill/>
        </p:spPr>
        <p:txBody>
          <a:bodyPr wrap="none" rtlCol="0">
            <a:spAutoFit/>
          </a:bodyPr>
          <a:lstStyle/>
          <a:p>
            <a:pPr hangingPunct="0">
              <a:lnSpc>
                <a:spcPct val="130000"/>
              </a:lnSpc>
            </a:pPr>
            <a:r>
              <a:rPr lang="zh-CN" altLang="en-US" dirty="0">
                <a:highlight>
                  <a:srgbClr val="FFFFFF"/>
                </a:highlight>
              </a:rPr>
              <a:t>算法展开：</a:t>
            </a:r>
            <a:endParaRPr lang="en-US" altLang="zh-CN" dirty="0">
              <a:highlight>
                <a:srgbClr val="FFFFFF"/>
              </a:highlight>
            </a:endParaRPr>
          </a:p>
          <a:p>
            <a:pPr hangingPunct="0">
              <a:lnSpc>
                <a:spcPct val="130000"/>
              </a:lnSpc>
            </a:pPr>
            <a:r>
              <a:rPr lang="zh-CN" altLang="en-US" dirty="0">
                <a:highlight>
                  <a:srgbClr val="FFFFFF"/>
                </a:highlight>
              </a:rPr>
              <a:t>将算法分为两个步骤</a:t>
            </a:r>
            <a:endParaRPr lang="en-US" altLang="zh-CN" dirty="0">
              <a:highlight>
                <a:srgbClr val="FFFFFF"/>
              </a:highlight>
            </a:endParaRPr>
          </a:p>
        </p:txBody>
      </p:sp>
      <p:sp>
        <p:nvSpPr>
          <p:cNvPr id="14" name="矩形: 圆角 13">
            <a:extLst>
              <a:ext uri="{FF2B5EF4-FFF2-40B4-BE49-F238E27FC236}">
                <a16:creationId xmlns:a16="http://schemas.microsoft.com/office/drawing/2014/main" id="{D097D39B-5C1A-4A6D-87FE-97347D208F32}"/>
              </a:ext>
            </a:extLst>
          </p:cNvPr>
          <p:cNvSpPr/>
          <p:nvPr/>
        </p:nvSpPr>
        <p:spPr>
          <a:xfrm>
            <a:off x="3149600" y="2711450"/>
            <a:ext cx="2184400" cy="456972"/>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5461E49E-B2CC-4426-BE7D-A3ED78D9940E}"/>
              </a:ext>
            </a:extLst>
          </p:cNvPr>
          <p:cNvCxnSpPr>
            <a:cxnSpLocks/>
            <a:endCxn id="6" idx="1"/>
          </p:cNvCxnSpPr>
          <p:nvPr/>
        </p:nvCxnSpPr>
        <p:spPr>
          <a:xfrm flipV="1">
            <a:off x="5332996" y="2361471"/>
            <a:ext cx="1429906" cy="578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B3053139-067A-4824-AA68-5A544BB80959}"/>
              </a:ext>
            </a:extLst>
          </p:cNvPr>
          <p:cNvSpPr/>
          <p:nvPr/>
        </p:nvSpPr>
        <p:spPr>
          <a:xfrm>
            <a:off x="2816750" y="2718734"/>
            <a:ext cx="256650" cy="456972"/>
          </a:xfrm>
          <a:prstGeom prst="round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1F3EF1F4-9442-422E-B60E-9EC1DFF58777}"/>
              </a:ext>
            </a:extLst>
          </p:cNvPr>
          <p:cNvCxnSpPr>
            <a:endCxn id="7" idx="1"/>
          </p:cNvCxnSpPr>
          <p:nvPr/>
        </p:nvCxnSpPr>
        <p:spPr>
          <a:xfrm>
            <a:off x="2927350" y="3175706"/>
            <a:ext cx="3758150" cy="20555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611A2501-B526-4B63-9D17-3412DC678448}"/>
              </a:ext>
            </a:extLst>
          </p:cNvPr>
          <p:cNvGrpSpPr/>
          <p:nvPr/>
        </p:nvGrpSpPr>
        <p:grpSpPr>
          <a:xfrm>
            <a:off x="6614239" y="1751988"/>
            <a:ext cx="4868766" cy="1842112"/>
            <a:chOff x="6614239" y="1910738"/>
            <a:chExt cx="4868766" cy="1842112"/>
          </a:xfrm>
        </p:grpSpPr>
        <p:grpSp>
          <p:nvGrpSpPr>
            <p:cNvPr id="13" name="组合 12">
              <a:extLst>
                <a:ext uri="{FF2B5EF4-FFF2-40B4-BE49-F238E27FC236}">
                  <a16:creationId xmlns:a16="http://schemas.microsoft.com/office/drawing/2014/main" id="{7A513DF2-7605-479E-A27D-4B491A35E168}"/>
                </a:ext>
              </a:extLst>
            </p:cNvPr>
            <p:cNvGrpSpPr/>
            <p:nvPr/>
          </p:nvGrpSpPr>
          <p:grpSpPr>
            <a:xfrm>
              <a:off x="6685500" y="2285168"/>
              <a:ext cx="4797505" cy="1467682"/>
              <a:chOff x="6608098" y="1961318"/>
              <a:chExt cx="4797505" cy="1467682"/>
            </a:xfrm>
          </p:grpSpPr>
          <p:pic>
            <p:nvPicPr>
              <p:cNvPr id="6" name="图片 5">
                <a:extLst>
                  <a:ext uri="{FF2B5EF4-FFF2-40B4-BE49-F238E27FC236}">
                    <a16:creationId xmlns:a16="http://schemas.microsoft.com/office/drawing/2014/main" id="{1275FCB1-D519-4F91-A92D-D7A9E2234800}"/>
                  </a:ext>
                </a:extLst>
              </p:cNvPr>
              <p:cNvPicPr>
                <a:picLocks noChangeAspect="1"/>
              </p:cNvPicPr>
              <p:nvPr/>
            </p:nvPicPr>
            <p:blipFill>
              <a:blip r:embed="rId4"/>
              <a:stretch>
                <a:fillRect/>
              </a:stretch>
            </p:blipFill>
            <p:spPr>
              <a:xfrm>
                <a:off x="6685500" y="1961318"/>
                <a:ext cx="4720103" cy="470105"/>
              </a:xfrm>
              <a:prstGeom prst="rect">
                <a:avLst/>
              </a:prstGeom>
            </p:spPr>
          </p:pic>
          <p:pic>
            <p:nvPicPr>
              <p:cNvPr id="7" name="图片 6">
                <a:extLst>
                  <a:ext uri="{FF2B5EF4-FFF2-40B4-BE49-F238E27FC236}">
                    <a16:creationId xmlns:a16="http://schemas.microsoft.com/office/drawing/2014/main" id="{861CF211-1B92-4C6B-A5F0-F8279DA576CB}"/>
                  </a:ext>
                </a:extLst>
              </p:cNvPr>
              <p:cNvPicPr>
                <a:picLocks noChangeAspect="1"/>
              </p:cNvPicPr>
              <p:nvPr/>
            </p:nvPicPr>
            <p:blipFill>
              <a:blip r:embed="rId5"/>
              <a:stretch>
                <a:fillRect/>
              </a:stretch>
            </p:blipFill>
            <p:spPr>
              <a:xfrm>
                <a:off x="6608098" y="3003322"/>
                <a:ext cx="3594616" cy="425678"/>
              </a:xfrm>
              <a:prstGeom prst="rect">
                <a:avLst/>
              </a:prstGeom>
            </p:spPr>
          </p:pic>
          <p:cxnSp>
            <p:nvCxnSpPr>
              <p:cNvPr id="10" name="直接连接符 9">
                <a:extLst>
                  <a:ext uri="{FF2B5EF4-FFF2-40B4-BE49-F238E27FC236}">
                    <a16:creationId xmlns:a16="http://schemas.microsoft.com/office/drawing/2014/main" id="{5432E471-5793-4589-8C93-E2EB1F0CD24E}"/>
                  </a:ext>
                </a:extLst>
              </p:cNvPr>
              <p:cNvCxnSpPr/>
              <p:nvPr/>
            </p:nvCxnSpPr>
            <p:spPr>
              <a:xfrm>
                <a:off x="7766845" y="2338399"/>
                <a:ext cx="3746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6BA3696-B492-45DA-9DD7-AD6E1C47492C}"/>
                  </a:ext>
                </a:extLst>
              </p:cNvPr>
              <p:cNvCxnSpPr/>
              <p:nvPr/>
            </p:nvCxnSpPr>
            <p:spPr>
              <a:xfrm>
                <a:off x="8598695" y="2338399"/>
                <a:ext cx="3746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C92C326-3F72-45E4-9084-2689FDEF182B}"/>
                  </a:ext>
                </a:extLst>
              </p:cNvPr>
              <p:cNvCxnSpPr/>
              <p:nvPr/>
            </p:nvCxnSpPr>
            <p:spPr>
              <a:xfrm>
                <a:off x="9950451" y="2338399"/>
                <a:ext cx="3746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20A6053-F9F6-4E04-8CAF-397C863BBD47}"/>
                  </a:ext>
                </a:extLst>
              </p:cNvPr>
              <p:cNvCxnSpPr/>
              <p:nvPr/>
            </p:nvCxnSpPr>
            <p:spPr>
              <a:xfrm>
                <a:off x="10922001" y="2338399"/>
                <a:ext cx="3746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60EE448-0483-480C-83C6-2322586B4B68}"/>
                  </a:ext>
                </a:extLst>
              </p:cNvPr>
              <p:cNvCxnSpPr/>
              <p:nvPr/>
            </p:nvCxnSpPr>
            <p:spPr>
              <a:xfrm>
                <a:off x="8296276" y="3351224"/>
                <a:ext cx="3746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7C3C012-D511-4738-A282-08227DDDBD44}"/>
                  </a:ext>
                </a:extLst>
              </p:cNvPr>
              <p:cNvCxnSpPr/>
              <p:nvPr/>
            </p:nvCxnSpPr>
            <p:spPr>
              <a:xfrm>
                <a:off x="9309101" y="3351224"/>
                <a:ext cx="3746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矩形 39">
              <a:extLst>
                <a:ext uri="{FF2B5EF4-FFF2-40B4-BE49-F238E27FC236}">
                  <a16:creationId xmlns:a16="http://schemas.microsoft.com/office/drawing/2014/main" id="{45293098-18C7-44F0-ADF7-89AD1442181A}"/>
                </a:ext>
              </a:extLst>
            </p:cNvPr>
            <p:cNvSpPr/>
            <p:nvPr/>
          </p:nvSpPr>
          <p:spPr>
            <a:xfrm>
              <a:off x="6614239" y="1910738"/>
              <a:ext cx="2159566" cy="369332"/>
            </a:xfrm>
            <a:prstGeom prst="rect">
              <a:avLst/>
            </a:prstGeom>
          </p:spPr>
          <p:txBody>
            <a:bodyPr wrap="none">
              <a:spAutoFit/>
            </a:bodyPr>
            <a:lstStyle/>
            <a:p>
              <a:r>
                <a:rPr lang="zh-CN" altLang="en-US" dirty="0">
                  <a:highlight>
                    <a:srgbClr val="FFFFFF"/>
                  </a:highlight>
                </a:rPr>
                <a:t>（</a:t>
              </a:r>
              <a:r>
                <a:rPr lang="en-US" altLang="zh-CN" dirty="0">
                  <a:highlight>
                    <a:srgbClr val="FFFFFF"/>
                  </a:highlight>
                </a:rPr>
                <a:t>1</a:t>
              </a:r>
              <a:r>
                <a:rPr lang="zh-CN" altLang="en-US" dirty="0">
                  <a:highlight>
                    <a:srgbClr val="FFFFFF"/>
                  </a:highlight>
                </a:rPr>
                <a:t>）梯度下降计算</a:t>
              </a:r>
              <a:endParaRPr lang="zh-CN" altLang="en-US" dirty="0"/>
            </a:p>
          </p:txBody>
        </p:sp>
        <p:sp>
          <p:nvSpPr>
            <p:cNvPr id="41" name="矩形 40">
              <a:extLst>
                <a:ext uri="{FF2B5EF4-FFF2-40B4-BE49-F238E27FC236}">
                  <a16:creationId xmlns:a16="http://schemas.microsoft.com/office/drawing/2014/main" id="{914A186C-ACD7-40DA-8F9D-18362165F91B}"/>
                </a:ext>
              </a:extLst>
            </p:cNvPr>
            <p:cNvSpPr/>
            <p:nvPr/>
          </p:nvSpPr>
          <p:spPr>
            <a:xfrm>
              <a:off x="6614239" y="2862406"/>
              <a:ext cx="1697901" cy="369332"/>
            </a:xfrm>
            <a:prstGeom prst="rect">
              <a:avLst/>
            </a:prstGeom>
          </p:spPr>
          <p:txBody>
            <a:bodyPr wrap="none">
              <a:spAutoFit/>
            </a:bodyPr>
            <a:lstStyle/>
            <a:p>
              <a:r>
                <a:rPr lang="zh-CN" altLang="en-US" dirty="0">
                  <a:highlight>
                    <a:srgbClr val="FFFFFF"/>
                  </a:highlight>
                </a:rPr>
                <a:t>（</a:t>
              </a:r>
              <a:r>
                <a:rPr lang="en-US" altLang="zh-CN" dirty="0">
                  <a:highlight>
                    <a:srgbClr val="FFFFFF"/>
                  </a:highlight>
                </a:rPr>
                <a:t>2</a:t>
              </a:r>
              <a:r>
                <a:rPr lang="zh-CN" altLang="en-US" dirty="0">
                  <a:highlight>
                    <a:srgbClr val="FFFFFF"/>
                  </a:highlight>
                </a:rPr>
                <a:t>）投影算子</a:t>
              </a:r>
              <a:endParaRPr lang="zh-CN" altLang="en-US" dirty="0"/>
            </a:p>
          </p:txBody>
        </p:sp>
      </p:grpSp>
    </p:spTree>
    <p:extLst>
      <p:ext uri="{BB962C8B-B14F-4D97-AF65-F5344CB8AC3E}">
        <p14:creationId xmlns:p14="http://schemas.microsoft.com/office/powerpoint/2010/main" val="2934541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1: Deep Unfolded Projected Gradient Descent</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a:xfrm>
            <a:off x="8610600" y="6356350"/>
            <a:ext cx="2743200" cy="365125"/>
          </a:xfrm>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12</a:t>
            </a:fld>
            <a:endParaRPr lang="zh-CN" altLang="en-US" dirty="0">
              <a:latin typeface="Arial" panose="020B0604020202020204" pitchFamily="34" charset="0"/>
              <a:cs typeface="+mn-ea"/>
              <a:sym typeface="Arial" panose="020B0604020202020204" pitchFamily="34" charset="0"/>
            </a:endParaRPr>
          </a:p>
        </p:txBody>
      </p:sp>
      <p:pic>
        <p:nvPicPr>
          <p:cNvPr id="3" name="图片 2">
            <a:extLst>
              <a:ext uri="{FF2B5EF4-FFF2-40B4-BE49-F238E27FC236}">
                <a16:creationId xmlns:a16="http://schemas.microsoft.com/office/drawing/2014/main" id="{2AC83B9E-6FDE-4F32-BCD8-12AF342CAED0}"/>
              </a:ext>
            </a:extLst>
          </p:cNvPr>
          <p:cNvPicPr>
            <a:picLocks noChangeAspect="1"/>
          </p:cNvPicPr>
          <p:nvPr/>
        </p:nvPicPr>
        <p:blipFill>
          <a:blip r:embed="rId3"/>
          <a:stretch>
            <a:fillRect/>
          </a:stretch>
        </p:blipFill>
        <p:spPr>
          <a:xfrm>
            <a:off x="1474920" y="1598407"/>
            <a:ext cx="8531139" cy="4520591"/>
          </a:xfrm>
          <a:prstGeom prst="rect">
            <a:avLst/>
          </a:prstGeom>
        </p:spPr>
      </p:pic>
      <p:grpSp>
        <p:nvGrpSpPr>
          <p:cNvPr id="6" name="组合 5">
            <a:extLst>
              <a:ext uri="{FF2B5EF4-FFF2-40B4-BE49-F238E27FC236}">
                <a16:creationId xmlns:a16="http://schemas.microsoft.com/office/drawing/2014/main" id="{5290F945-5506-4699-9EBC-94E44BE13C6D}"/>
              </a:ext>
            </a:extLst>
          </p:cNvPr>
          <p:cNvGrpSpPr/>
          <p:nvPr/>
        </p:nvGrpSpPr>
        <p:grpSpPr>
          <a:xfrm>
            <a:off x="678468" y="1376682"/>
            <a:ext cx="4280882" cy="448547"/>
            <a:chOff x="7847618" y="1660323"/>
            <a:chExt cx="4280882" cy="448547"/>
          </a:xfrm>
        </p:grpSpPr>
        <p:pic>
          <p:nvPicPr>
            <p:cNvPr id="27" name="图片 26">
              <a:extLst>
                <a:ext uri="{FF2B5EF4-FFF2-40B4-BE49-F238E27FC236}">
                  <a16:creationId xmlns:a16="http://schemas.microsoft.com/office/drawing/2014/main" id="{1CA963B0-11D0-44E4-9D64-15BAEE63E52B}"/>
                </a:ext>
              </a:extLst>
            </p:cNvPr>
            <p:cNvPicPr>
              <a:picLocks noChangeAspect="1"/>
            </p:cNvPicPr>
            <p:nvPr/>
          </p:nvPicPr>
          <p:blipFill>
            <a:blip r:embed="rId4"/>
            <a:stretch>
              <a:fillRect/>
            </a:stretch>
          </p:blipFill>
          <p:spPr>
            <a:xfrm>
              <a:off x="7847618" y="1660323"/>
              <a:ext cx="4280882" cy="448547"/>
            </a:xfrm>
            <a:prstGeom prst="rect">
              <a:avLst/>
            </a:prstGeom>
          </p:spPr>
        </p:pic>
        <p:cxnSp>
          <p:nvCxnSpPr>
            <p:cNvPr id="29" name="直接连接符 28">
              <a:extLst>
                <a:ext uri="{FF2B5EF4-FFF2-40B4-BE49-F238E27FC236}">
                  <a16:creationId xmlns:a16="http://schemas.microsoft.com/office/drawing/2014/main" id="{B0810FCB-04C3-444E-93D5-D0FFEF27D53E}"/>
                </a:ext>
              </a:extLst>
            </p:cNvPr>
            <p:cNvCxnSpPr/>
            <p:nvPr/>
          </p:nvCxnSpPr>
          <p:spPr>
            <a:xfrm>
              <a:off x="8828341" y="2020112"/>
              <a:ext cx="3397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483834D-9E3A-4B11-82CD-DAEA2495783F}"/>
                </a:ext>
              </a:extLst>
            </p:cNvPr>
            <p:cNvCxnSpPr/>
            <p:nvPr/>
          </p:nvCxnSpPr>
          <p:spPr>
            <a:xfrm>
              <a:off x="9582784" y="2020112"/>
              <a:ext cx="3397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FF9BA90-E54A-4550-8946-03C308D30CC5}"/>
                </a:ext>
              </a:extLst>
            </p:cNvPr>
            <p:cNvCxnSpPr/>
            <p:nvPr/>
          </p:nvCxnSpPr>
          <p:spPr>
            <a:xfrm>
              <a:off x="10808755" y="2020112"/>
              <a:ext cx="3397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1C44136-E222-4C33-AC23-EEE0CC3C5683}"/>
                </a:ext>
              </a:extLst>
            </p:cNvPr>
            <p:cNvCxnSpPr/>
            <p:nvPr/>
          </p:nvCxnSpPr>
          <p:spPr>
            <a:xfrm>
              <a:off x="11689899" y="2020112"/>
              <a:ext cx="3397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364C9F0E-3691-4B78-9EB7-6025727672D8}"/>
              </a:ext>
            </a:extLst>
          </p:cNvPr>
          <p:cNvSpPr/>
          <p:nvPr/>
        </p:nvSpPr>
        <p:spPr>
          <a:xfrm>
            <a:off x="482690" y="951877"/>
            <a:ext cx="1958611" cy="352395"/>
          </a:xfrm>
          <a:prstGeom prst="rect">
            <a:avLst/>
          </a:prstGeom>
        </p:spPr>
        <p:txBody>
          <a:bodyPr wrap="none">
            <a:spAutoFit/>
          </a:bodyPr>
          <a:lstStyle/>
          <a:p>
            <a:r>
              <a:rPr lang="zh-CN" altLang="en-US" dirty="0">
                <a:highlight>
                  <a:srgbClr val="FFFFFF"/>
                </a:highlight>
              </a:rPr>
              <a:t>（</a:t>
            </a:r>
            <a:r>
              <a:rPr lang="en-US" altLang="zh-CN" dirty="0">
                <a:highlight>
                  <a:srgbClr val="FFFFFF"/>
                </a:highlight>
              </a:rPr>
              <a:t>1</a:t>
            </a:r>
            <a:r>
              <a:rPr lang="zh-CN" altLang="en-US" dirty="0">
                <a:highlight>
                  <a:srgbClr val="FFFFFF"/>
                </a:highlight>
              </a:rPr>
              <a:t>）梯度下降计算</a:t>
            </a:r>
            <a:endParaRPr lang="zh-CN" altLang="en-US" dirty="0"/>
          </a:p>
        </p:txBody>
      </p:sp>
      <p:grpSp>
        <p:nvGrpSpPr>
          <p:cNvPr id="7" name="组合 6">
            <a:extLst>
              <a:ext uri="{FF2B5EF4-FFF2-40B4-BE49-F238E27FC236}">
                <a16:creationId xmlns:a16="http://schemas.microsoft.com/office/drawing/2014/main" id="{2AD68D34-FA3D-4728-A02E-694786F5A248}"/>
              </a:ext>
            </a:extLst>
          </p:cNvPr>
          <p:cNvGrpSpPr/>
          <p:nvPr/>
        </p:nvGrpSpPr>
        <p:grpSpPr>
          <a:xfrm>
            <a:off x="6418872" y="951877"/>
            <a:ext cx="3324755" cy="849609"/>
            <a:chOff x="7712789" y="2211090"/>
            <a:chExt cx="3324755" cy="849609"/>
          </a:xfrm>
        </p:grpSpPr>
        <p:pic>
          <p:nvPicPr>
            <p:cNvPr id="28" name="图片 27">
              <a:extLst>
                <a:ext uri="{FF2B5EF4-FFF2-40B4-BE49-F238E27FC236}">
                  <a16:creationId xmlns:a16="http://schemas.microsoft.com/office/drawing/2014/main" id="{1B53ACCC-D61D-4DD0-8B7A-CAEE1E1E1301}"/>
                </a:ext>
              </a:extLst>
            </p:cNvPr>
            <p:cNvPicPr>
              <a:picLocks noChangeAspect="1"/>
            </p:cNvPicPr>
            <p:nvPr/>
          </p:nvPicPr>
          <p:blipFill>
            <a:blip r:embed="rId5"/>
            <a:stretch>
              <a:fillRect/>
            </a:stretch>
          </p:blipFill>
          <p:spPr>
            <a:xfrm>
              <a:off x="7777419" y="2654542"/>
              <a:ext cx="3260125" cy="406157"/>
            </a:xfrm>
            <a:prstGeom prst="rect">
              <a:avLst/>
            </a:prstGeom>
          </p:spPr>
        </p:pic>
        <p:cxnSp>
          <p:nvCxnSpPr>
            <p:cNvPr id="33" name="直接连接符 32">
              <a:extLst>
                <a:ext uri="{FF2B5EF4-FFF2-40B4-BE49-F238E27FC236}">
                  <a16:creationId xmlns:a16="http://schemas.microsoft.com/office/drawing/2014/main" id="{02ED90F0-DD47-474D-989C-198866142071}"/>
                </a:ext>
              </a:extLst>
            </p:cNvPr>
            <p:cNvCxnSpPr/>
            <p:nvPr/>
          </p:nvCxnSpPr>
          <p:spPr>
            <a:xfrm>
              <a:off x="9308506" y="2986490"/>
              <a:ext cx="3397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51C5045-F006-4048-B309-E06251079A0C}"/>
                </a:ext>
              </a:extLst>
            </p:cNvPr>
            <p:cNvCxnSpPr/>
            <p:nvPr/>
          </p:nvCxnSpPr>
          <p:spPr>
            <a:xfrm>
              <a:off x="10227085" y="2986490"/>
              <a:ext cx="3397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D73801D0-F1DD-4E93-9BDA-632485044A94}"/>
                </a:ext>
              </a:extLst>
            </p:cNvPr>
            <p:cNvSpPr/>
            <p:nvPr/>
          </p:nvSpPr>
          <p:spPr>
            <a:xfrm>
              <a:off x="7712789" y="2211090"/>
              <a:ext cx="1539906" cy="352395"/>
            </a:xfrm>
            <a:prstGeom prst="rect">
              <a:avLst/>
            </a:prstGeom>
          </p:spPr>
          <p:txBody>
            <a:bodyPr wrap="none">
              <a:spAutoFit/>
            </a:bodyPr>
            <a:lstStyle/>
            <a:p>
              <a:r>
                <a:rPr lang="zh-CN" altLang="en-US" dirty="0">
                  <a:highlight>
                    <a:srgbClr val="FFFFFF"/>
                  </a:highlight>
                </a:rPr>
                <a:t>（</a:t>
              </a:r>
              <a:r>
                <a:rPr lang="en-US" altLang="zh-CN" dirty="0">
                  <a:highlight>
                    <a:srgbClr val="FFFFFF"/>
                  </a:highlight>
                </a:rPr>
                <a:t>2</a:t>
              </a:r>
              <a:r>
                <a:rPr lang="zh-CN" altLang="en-US" dirty="0">
                  <a:highlight>
                    <a:srgbClr val="FFFFFF"/>
                  </a:highlight>
                </a:rPr>
                <a:t>）投影算子</a:t>
              </a:r>
              <a:endParaRPr lang="zh-CN" altLang="en-US" dirty="0"/>
            </a:p>
          </p:txBody>
        </p:sp>
      </p:grpSp>
      <p:sp>
        <p:nvSpPr>
          <p:cNvPr id="35" name="矩形: 圆角 34">
            <a:extLst>
              <a:ext uri="{FF2B5EF4-FFF2-40B4-BE49-F238E27FC236}">
                <a16:creationId xmlns:a16="http://schemas.microsoft.com/office/drawing/2014/main" id="{AF7B2AED-6980-42F1-A225-9CEBB52F157B}"/>
              </a:ext>
            </a:extLst>
          </p:cNvPr>
          <p:cNvSpPr/>
          <p:nvPr/>
        </p:nvSpPr>
        <p:spPr>
          <a:xfrm>
            <a:off x="3428549" y="2427218"/>
            <a:ext cx="3410402" cy="1351032"/>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807C1EB5-6FFB-4ADD-B34A-A5236C28AA33}"/>
              </a:ext>
            </a:extLst>
          </p:cNvPr>
          <p:cNvSpPr/>
          <p:nvPr/>
        </p:nvSpPr>
        <p:spPr>
          <a:xfrm>
            <a:off x="6921500" y="2427218"/>
            <a:ext cx="1612900" cy="1351032"/>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93EF98B8-036E-45B8-A615-438AEB224846}"/>
              </a:ext>
            </a:extLst>
          </p:cNvPr>
          <p:cNvCxnSpPr>
            <a:cxnSpLocks/>
            <a:stCxn id="35" idx="0"/>
            <a:endCxn id="27" idx="2"/>
          </p:cNvCxnSpPr>
          <p:nvPr/>
        </p:nvCxnSpPr>
        <p:spPr>
          <a:xfrm flipH="1" flipV="1">
            <a:off x="2818909" y="1825229"/>
            <a:ext cx="2314841" cy="6019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DCF45A5-A1DB-4415-82DE-79A91BADB8EF}"/>
              </a:ext>
            </a:extLst>
          </p:cNvPr>
          <p:cNvCxnSpPr>
            <a:cxnSpLocks/>
            <a:stCxn id="36" idx="0"/>
            <a:endCxn id="28" idx="2"/>
          </p:cNvCxnSpPr>
          <p:nvPr/>
        </p:nvCxnSpPr>
        <p:spPr>
          <a:xfrm flipV="1">
            <a:off x="7727950" y="1801486"/>
            <a:ext cx="385615" cy="6257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61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1: Deep Unfolded Projected Gradient Descent</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a:xfrm>
            <a:off x="8610600" y="6356350"/>
            <a:ext cx="2743200" cy="365125"/>
          </a:xfrm>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13</a:t>
            </a:fld>
            <a:endParaRPr lang="zh-CN" altLang="en-US" dirty="0">
              <a:latin typeface="Arial" panose="020B0604020202020204" pitchFamily="34" charset="0"/>
              <a:cs typeface="+mn-ea"/>
              <a:sym typeface="Arial" panose="020B0604020202020204" pitchFamily="34" charset="0"/>
            </a:endParaRPr>
          </a:p>
        </p:txBody>
      </p:sp>
      <p:sp>
        <p:nvSpPr>
          <p:cNvPr id="25" name="矩形 24">
            <a:extLst>
              <a:ext uri="{FF2B5EF4-FFF2-40B4-BE49-F238E27FC236}">
                <a16:creationId xmlns:a16="http://schemas.microsoft.com/office/drawing/2014/main" id="{364C9F0E-3691-4B78-9EB7-6025727672D8}"/>
              </a:ext>
            </a:extLst>
          </p:cNvPr>
          <p:cNvSpPr/>
          <p:nvPr/>
        </p:nvSpPr>
        <p:spPr>
          <a:xfrm>
            <a:off x="546190" y="907427"/>
            <a:ext cx="2262158" cy="1754326"/>
          </a:xfrm>
          <a:prstGeom prst="rect">
            <a:avLst/>
          </a:prstGeom>
        </p:spPr>
        <p:txBody>
          <a:bodyPr wrap="none">
            <a:spAutoFit/>
          </a:bodyPr>
          <a:lstStyle/>
          <a:p>
            <a:r>
              <a:rPr lang="zh-CN" altLang="en-US" dirty="0">
                <a:highlight>
                  <a:srgbClr val="FFFFFF"/>
                </a:highlight>
              </a:rPr>
              <a:t>实验训练：</a:t>
            </a:r>
            <a:endParaRPr lang="en-US" altLang="zh-CN" dirty="0">
              <a:highlight>
                <a:srgbClr val="FFFFFF"/>
              </a:highlight>
            </a:endParaRPr>
          </a:p>
          <a:p>
            <a:r>
              <a:rPr lang="en-US" altLang="zh-CN" dirty="0"/>
              <a:t>	</a:t>
            </a:r>
            <a:r>
              <a:rPr lang="zh-CN" altLang="en-US" dirty="0"/>
              <a:t>可学习参数</a:t>
            </a:r>
            <a:endParaRPr lang="en-US" altLang="zh-CN" dirty="0"/>
          </a:p>
          <a:p>
            <a:endParaRPr lang="en-US" altLang="zh-CN" dirty="0"/>
          </a:p>
          <a:p>
            <a:r>
              <a:rPr lang="en-US" altLang="zh-CN" dirty="0"/>
              <a:t>	</a:t>
            </a:r>
            <a:r>
              <a:rPr lang="zh-CN" altLang="en-US" dirty="0"/>
              <a:t>损失函数</a:t>
            </a:r>
            <a:endParaRPr lang="en-US" altLang="zh-CN" dirty="0"/>
          </a:p>
          <a:p>
            <a:endParaRPr lang="en-US" altLang="zh-CN" dirty="0"/>
          </a:p>
          <a:p>
            <a:r>
              <a:rPr lang="zh-CN" altLang="en-US" dirty="0"/>
              <a:t>实验结果：</a:t>
            </a:r>
          </a:p>
        </p:txBody>
      </p:sp>
      <p:pic>
        <p:nvPicPr>
          <p:cNvPr id="4" name="图片 3">
            <a:extLst>
              <a:ext uri="{FF2B5EF4-FFF2-40B4-BE49-F238E27FC236}">
                <a16:creationId xmlns:a16="http://schemas.microsoft.com/office/drawing/2014/main" id="{D7706C39-5FB1-436A-BA6C-6BBF87079DE8}"/>
              </a:ext>
            </a:extLst>
          </p:cNvPr>
          <p:cNvPicPr>
            <a:picLocks noChangeAspect="1"/>
          </p:cNvPicPr>
          <p:nvPr/>
        </p:nvPicPr>
        <p:blipFill rotWithShape="1">
          <a:blip r:embed="rId3"/>
          <a:srcRect b="7754"/>
          <a:stretch/>
        </p:blipFill>
        <p:spPr>
          <a:xfrm>
            <a:off x="2928207" y="1138504"/>
            <a:ext cx="5048955" cy="369087"/>
          </a:xfrm>
          <a:prstGeom prst="rect">
            <a:avLst/>
          </a:prstGeom>
        </p:spPr>
      </p:pic>
      <p:pic>
        <p:nvPicPr>
          <p:cNvPr id="5" name="图片 4">
            <a:extLst>
              <a:ext uri="{FF2B5EF4-FFF2-40B4-BE49-F238E27FC236}">
                <a16:creationId xmlns:a16="http://schemas.microsoft.com/office/drawing/2014/main" id="{DCAEEA70-32DC-44E0-A3F6-BDD1251CACBE}"/>
              </a:ext>
            </a:extLst>
          </p:cNvPr>
          <p:cNvPicPr>
            <a:picLocks noChangeAspect="1"/>
          </p:cNvPicPr>
          <p:nvPr/>
        </p:nvPicPr>
        <p:blipFill>
          <a:blip r:embed="rId4"/>
          <a:stretch>
            <a:fillRect/>
          </a:stretch>
        </p:blipFill>
        <p:spPr>
          <a:xfrm>
            <a:off x="2751971" y="1507591"/>
            <a:ext cx="5401429" cy="1000265"/>
          </a:xfrm>
          <a:prstGeom prst="rect">
            <a:avLst/>
          </a:prstGeom>
        </p:spPr>
      </p:pic>
      <p:pic>
        <p:nvPicPr>
          <p:cNvPr id="8" name="图片 7">
            <a:extLst>
              <a:ext uri="{FF2B5EF4-FFF2-40B4-BE49-F238E27FC236}">
                <a16:creationId xmlns:a16="http://schemas.microsoft.com/office/drawing/2014/main" id="{4B6AAA56-ED64-40A0-995A-BB511D9464A7}"/>
              </a:ext>
            </a:extLst>
          </p:cNvPr>
          <p:cNvPicPr>
            <a:picLocks noChangeAspect="1"/>
          </p:cNvPicPr>
          <p:nvPr/>
        </p:nvPicPr>
        <p:blipFill>
          <a:blip r:embed="rId5"/>
          <a:stretch>
            <a:fillRect/>
          </a:stretch>
        </p:blipFill>
        <p:spPr>
          <a:xfrm>
            <a:off x="411891" y="2596708"/>
            <a:ext cx="5032632" cy="4180074"/>
          </a:xfrm>
          <a:prstGeom prst="rect">
            <a:avLst/>
          </a:prstGeom>
        </p:spPr>
      </p:pic>
      <p:cxnSp>
        <p:nvCxnSpPr>
          <p:cNvPr id="39" name="直接连接符 38">
            <a:extLst>
              <a:ext uri="{FF2B5EF4-FFF2-40B4-BE49-F238E27FC236}">
                <a16:creationId xmlns:a16="http://schemas.microsoft.com/office/drawing/2014/main" id="{9BA32C42-4DA7-401F-93F8-6ADB699CB00B}"/>
              </a:ext>
            </a:extLst>
          </p:cNvPr>
          <p:cNvCxnSpPr>
            <a:cxnSpLocks/>
          </p:cNvCxnSpPr>
          <p:nvPr/>
        </p:nvCxnSpPr>
        <p:spPr>
          <a:xfrm>
            <a:off x="1321689" y="5537277"/>
            <a:ext cx="79286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7BE72EA-A7E5-49D7-85A5-C09016AF8CC0}"/>
              </a:ext>
            </a:extLst>
          </p:cNvPr>
          <p:cNvCxnSpPr>
            <a:cxnSpLocks/>
          </p:cNvCxnSpPr>
          <p:nvPr/>
        </p:nvCxnSpPr>
        <p:spPr>
          <a:xfrm>
            <a:off x="5185348" y="5442738"/>
            <a:ext cx="848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319C945C-5F58-439F-A024-8C11FCA770FD}"/>
              </a:ext>
            </a:extLst>
          </p:cNvPr>
          <p:cNvPicPr>
            <a:picLocks noChangeAspect="1"/>
          </p:cNvPicPr>
          <p:nvPr/>
        </p:nvPicPr>
        <p:blipFill>
          <a:blip r:embed="rId6"/>
          <a:stretch>
            <a:fillRect/>
          </a:stretch>
        </p:blipFill>
        <p:spPr>
          <a:xfrm>
            <a:off x="6066679" y="2876943"/>
            <a:ext cx="5713430" cy="2845742"/>
          </a:xfrm>
          <a:prstGeom prst="rect">
            <a:avLst/>
          </a:prstGeom>
        </p:spPr>
      </p:pic>
    </p:spTree>
    <p:extLst>
      <p:ext uri="{BB962C8B-B14F-4D97-AF65-F5344CB8AC3E}">
        <p14:creationId xmlns:p14="http://schemas.microsoft.com/office/powerpoint/2010/main" val="2190121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Neural Building Blocks</a:t>
            </a:r>
            <a:endParaRPr lang="zh-CN" altLang="en-US" sz="311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14</a:t>
            </a:fld>
            <a:endParaRPr lang="zh-CN" altLang="en-US" dirty="0">
              <a:latin typeface="Arial" panose="020B0604020202020204" pitchFamily="34" charset="0"/>
              <a:cs typeface="+mn-ea"/>
              <a:sym typeface="Arial" panose="020B0604020202020204" pitchFamily="34" charset="0"/>
            </a:endParaRPr>
          </a:p>
        </p:txBody>
      </p:sp>
      <p:pic>
        <p:nvPicPr>
          <p:cNvPr id="7" name="图片 6">
            <a:extLst>
              <a:ext uri="{FF2B5EF4-FFF2-40B4-BE49-F238E27FC236}">
                <a16:creationId xmlns:a16="http://schemas.microsoft.com/office/drawing/2014/main" id="{EE20018A-D404-4694-8EA6-F43BE22997D0}"/>
              </a:ext>
            </a:extLst>
          </p:cNvPr>
          <p:cNvPicPr>
            <a:picLocks noChangeAspect="1"/>
          </p:cNvPicPr>
          <p:nvPr/>
        </p:nvPicPr>
        <p:blipFill rotWithShape="1">
          <a:blip r:embed="rId3"/>
          <a:srcRect b="14545"/>
          <a:stretch/>
        </p:blipFill>
        <p:spPr>
          <a:xfrm>
            <a:off x="1817778" y="990279"/>
            <a:ext cx="8556444" cy="4877442"/>
          </a:xfrm>
          <a:prstGeom prst="rect">
            <a:avLst/>
          </a:prstGeom>
        </p:spPr>
      </p:pic>
      <p:sp>
        <p:nvSpPr>
          <p:cNvPr id="8" name="矩形: 圆角 7">
            <a:extLst>
              <a:ext uri="{FF2B5EF4-FFF2-40B4-BE49-F238E27FC236}">
                <a16:creationId xmlns:a16="http://schemas.microsoft.com/office/drawing/2014/main" id="{EC8CAF88-52A6-4A9D-A7E4-837FF1F88CAB}"/>
              </a:ext>
            </a:extLst>
          </p:cNvPr>
          <p:cNvSpPr/>
          <p:nvPr/>
        </p:nvSpPr>
        <p:spPr>
          <a:xfrm>
            <a:off x="3657600" y="3686810"/>
            <a:ext cx="1691640" cy="1624330"/>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3115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Neural Building Blocks</a:t>
            </a:r>
            <a:endParaRPr lang="zh-CN" altLang="en-US" sz="311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15</a:t>
            </a:fld>
            <a:endParaRPr lang="zh-CN" altLang="en-US" dirty="0">
              <a:latin typeface="Arial" panose="020B0604020202020204" pitchFamily="34" charset="0"/>
              <a:cs typeface="+mn-ea"/>
              <a:sym typeface="Arial" panose="020B0604020202020204" pitchFamily="34" charset="0"/>
            </a:endParaRPr>
          </a:p>
        </p:txBody>
      </p:sp>
      <p:pic>
        <p:nvPicPr>
          <p:cNvPr id="7" name="图片 6">
            <a:extLst>
              <a:ext uri="{FF2B5EF4-FFF2-40B4-BE49-F238E27FC236}">
                <a16:creationId xmlns:a16="http://schemas.microsoft.com/office/drawing/2014/main" id="{8F0C381F-23CF-4C2A-B0D0-B535B796D29F}"/>
              </a:ext>
            </a:extLst>
          </p:cNvPr>
          <p:cNvPicPr>
            <a:picLocks noChangeAspect="1"/>
          </p:cNvPicPr>
          <p:nvPr/>
        </p:nvPicPr>
        <p:blipFill>
          <a:blip r:embed="rId3"/>
          <a:stretch>
            <a:fillRect/>
          </a:stretch>
        </p:blipFill>
        <p:spPr>
          <a:xfrm>
            <a:off x="2554359" y="795736"/>
            <a:ext cx="7324993" cy="5560613"/>
          </a:xfrm>
          <a:prstGeom prst="rect">
            <a:avLst/>
          </a:prstGeom>
        </p:spPr>
      </p:pic>
    </p:spTree>
    <p:extLst>
      <p:ext uri="{BB962C8B-B14F-4D97-AF65-F5344CB8AC3E}">
        <p14:creationId xmlns:p14="http://schemas.microsoft.com/office/powerpoint/2010/main" val="2783264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2: </a:t>
            </a:r>
            <a:r>
              <a:rPr lang="en-US" altLang="zh-CN" sz="3110" dirty="0" err="1">
                <a:latin typeface="Arial" panose="020B0604020202020204" pitchFamily="34" charset="0"/>
                <a:cs typeface="+mn-ea"/>
                <a:sym typeface="Arial" panose="020B0604020202020204" pitchFamily="34" charset="0"/>
              </a:rPr>
              <a:t>DeepSIC</a:t>
            </a:r>
            <a:r>
              <a:rPr lang="en-US" altLang="zh-CN" sz="3110" dirty="0">
                <a:latin typeface="Arial" panose="020B0604020202020204" pitchFamily="34" charset="0"/>
                <a:cs typeface="+mn-ea"/>
                <a:sym typeface="Arial" panose="020B0604020202020204" pitchFamily="34" charset="0"/>
              </a:rPr>
              <a:t> for MIMO Detection</a:t>
            </a:r>
            <a:r>
              <a:rPr lang="en-US" altLang="zh-CN" sz="3110" baseline="30000" dirty="0">
                <a:latin typeface="Arial" panose="020B0604020202020204" pitchFamily="34" charset="0"/>
                <a:cs typeface="+mn-ea"/>
                <a:sym typeface="Arial" panose="020B0604020202020204" pitchFamily="34" charset="0"/>
              </a:rPr>
              <a:t> [4]</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16</a:t>
            </a:fld>
            <a:endParaRPr lang="zh-CN" altLang="en-US" dirty="0">
              <a:latin typeface="Arial" panose="020B0604020202020204" pitchFamily="34" charset="0"/>
              <a:cs typeface="+mn-ea"/>
              <a:sym typeface="Arial" panose="020B0604020202020204" pitchFamily="34" charset="0"/>
            </a:endParaRPr>
          </a:p>
        </p:txBody>
      </p:sp>
      <p:sp>
        <p:nvSpPr>
          <p:cNvPr id="5" name="文本框 4">
            <a:extLst>
              <a:ext uri="{FF2B5EF4-FFF2-40B4-BE49-F238E27FC236}">
                <a16:creationId xmlns:a16="http://schemas.microsoft.com/office/drawing/2014/main" id="{082D7B5E-63D6-4CA3-8011-05CC75953173}"/>
              </a:ext>
            </a:extLst>
          </p:cNvPr>
          <p:cNvSpPr txBox="1"/>
          <p:nvPr/>
        </p:nvSpPr>
        <p:spPr>
          <a:xfrm>
            <a:off x="482690" y="884427"/>
            <a:ext cx="3813865" cy="777457"/>
          </a:xfrm>
          <a:prstGeom prst="rect">
            <a:avLst/>
          </a:prstGeom>
          <a:noFill/>
        </p:spPr>
        <p:txBody>
          <a:bodyPr wrap="none" rtlCol="0">
            <a:spAutoFit/>
          </a:bodyPr>
          <a:lstStyle/>
          <a:p>
            <a:pPr hangingPunct="0">
              <a:lnSpc>
                <a:spcPct val="130000"/>
              </a:lnSpc>
            </a:pPr>
            <a:r>
              <a:rPr lang="zh-CN" altLang="en-US" dirty="0">
                <a:highlight>
                  <a:srgbClr val="FFFFFF"/>
                </a:highlight>
              </a:rPr>
              <a:t>问题：平坦</a:t>
            </a:r>
            <a:r>
              <a:rPr lang="en-US" altLang="zh-CN" dirty="0">
                <a:highlight>
                  <a:srgbClr val="FFFFFF"/>
                </a:highlight>
              </a:rPr>
              <a:t>MIMO</a:t>
            </a:r>
            <a:r>
              <a:rPr lang="zh-CN" altLang="en-US" dirty="0">
                <a:highlight>
                  <a:srgbClr val="FFFFFF"/>
                </a:highlight>
              </a:rPr>
              <a:t>信道中的符号检测</a:t>
            </a:r>
            <a:endParaRPr lang="en-US" altLang="zh-CN" dirty="0">
              <a:highlight>
                <a:srgbClr val="FFFFFF"/>
              </a:highlight>
            </a:endParaRPr>
          </a:p>
          <a:p>
            <a:pPr hangingPunct="0">
              <a:lnSpc>
                <a:spcPct val="130000"/>
              </a:lnSpc>
            </a:pPr>
            <a:r>
              <a:rPr lang="zh-CN" altLang="en-US" dirty="0">
                <a:highlight>
                  <a:srgbClr val="FFFFFF"/>
                </a:highlight>
              </a:rPr>
              <a:t>场景：与</a:t>
            </a:r>
            <a:r>
              <a:rPr lang="en-US" altLang="zh-CN" sz="1600" dirty="0">
                <a:highlight>
                  <a:srgbClr val="FFFFFF"/>
                </a:highlight>
                <a:latin typeface="Arial" panose="020B0604020202020204" pitchFamily="34" charset="0"/>
                <a:cs typeface="+mn-ea"/>
                <a:sym typeface="Arial" panose="020B0604020202020204" pitchFamily="34" charset="0"/>
              </a:rPr>
              <a:t>example1</a:t>
            </a:r>
            <a:r>
              <a:rPr lang="zh-CN" altLang="en-US" sz="1600" dirty="0">
                <a:highlight>
                  <a:srgbClr val="FFFFFF"/>
                </a:highlight>
                <a:latin typeface="Arial" panose="020B0604020202020204" pitchFamily="34" charset="0"/>
                <a:cs typeface="+mn-ea"/>
                <a:sym typeface="Arial" panose="020B0604020202020204" pitchFamily="34" charset="0"/>
              </a:rPr>
              <a:t>相同</a:t>
            </a:r>
            <a:endParaRPr lang="zh-CN" altLang="en-US" sz="1600" spc="100" dirty="0">
              <a:highlight>
                <a:srgbClr val="FFFFFF"/>
              </a:highlight>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80F01BF8-C7C4-415D-892A-A1AEE03AC51D}"/>
              </a:ext>
            </a:extLst>
          </p:cNvPr>
          <p:cNvSpPr txBox="1"/>
          <p:nvPr/>
        </p:nvSpPr>
        <p:spPr>
          <a:xfrm>
            <a:off x="482690" y="5771575"/>
            <a:ext cx="10942552" cy="584775"/>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defRPr sz="1600" b="0">
                <a:effectLst/>
                <a:latin typeface="Arial" panose="020B0604020202020204" pitchFamily="34" charset="0"/>
                <a:ea typeface="微软雅黑" panose="020B0503020204020204" pitchFamily="34" charset="-122"/>
                <a:cs typeface="+mn-ea"/>
              </a:defRPr>
            </a:lvl1pPr>
          </a:lstStyle>
          <a:p>
            <a:r>
              <a:rPr lang="en-US" altLang="zh-CN" dirty="0"/>
              <a:t>[4] N. </a:t>
            </a:r>
            <a:r>
              <a:rPr lang="en-US" altLang="zh-CN" dirty="0" err="1"/>
              <a:t>Shlezinger</a:t>
            </a:r>
            <a:r>
              <a:rPr lang="en-US" altLang="zh-CN" dirty="0"/>
              <a:t>, R. Fu, and Y . C. </a:t>
            </a:r>
            <a:r>
              <a:rPr lang="en-US" altLang="zh-CN" dirty="0" err="1"/>
              <a:t>Eldar</a:t>
            </a:r>
            <a:r>
              <a:rPr lang="en-US" altLang="zh-CN" dirty="0"/>
              <a:t>, “</a:t>
            </a:r>
            <a:r>
              <a:rPr lang="en-US" altLang="zh-CN" dirty="0" err="1"/>
              <a:t>DeepSIC</a:t>
            </a:r>
            <a:r>
              <a:rPr lang="en-US" altLang="zh-CN" dirty="0"/>
              <a:t>: Deep soft interference cancellation for multiuser MIMO detection,” IEEE Trans. Wireless </a:t>
            </a:r>
            <a:r>
              <a:rPr lang="en-US" altLang="zh-CN" dirty="0" err="1"/>
              <a:t>Commun</a:t>
            </a:r>
            <a:r>
              <a:rPr lang="en-US" altLang="zh-CN" dirty="0"/>
              <a:t>., vol. 20, no. 2, pp. 1349–1362, 2021.</a:t>
            </a:r>
          </a:p>
        </p:txBody>
      </p:sp>
      <p:pic>
        <p:nvPicPr>
          <p:cNvPr id="3" name="图片 2">
            <a:extLst>
              <a:ext uri="{FF2B5EF4-FFF2-40B4-BE49-F238E27FC236}">
                <a16:creationId xmlns:a16="http://schemas.microsoft.com/office/drawing/2014/main" id="{995DBFDC-8F3D-452F-9184-56E381433C97}"/>
              </a:ext>
            </a:extLst>
          </p:cNvPr>
          <p:cNvPicPr>
            <a:picLocks noChangeAspect="1"/>
          </p:cNvPicPr>
          <p:nvPr/>
        </p:nvPicPr>
        <p:blipFill>
          <a:blip r:embed="rId3"/>
          <a:stretch>
            <a:fillRect/>
          </a:stretch>
        </p:blipFill>
        <p:spPr>
          <a:xfrm>
            <a:off x="482690" y="1729615"/>
            <a:ext cx="4247092" cy="3799178"/>
          </a:xfrm>
          <a:prstGeom prst="rect">
            <a:avLst/>
          </a:prstGeom>
        </p:spPr>
      </p:pic>
      <p:pic>
        <p:nvPicPr>
          <p:cNvPr id="6" name="图片 5">
            <a:extLst>
              <a:ext uri="{FF2B5EF4-FFF2-40B4-BE49-F238E27FC236}">
                <a16:creationId xmlns:a16="http://schemas.microsoft.com/office/drawing/2014/main" id="{15FBB57B-5E51-4066-80F0-1CBE32A8BBD9}"/>
              </a:ext>
            </a:extLst>
          </p:cNvPr>
          <p:cNvPicPr>
            <a:picLocks noChangeAspect="1"/>
          </p:cNvPicPr>
          <p:nvPr/>
        </p:nvPicPr>
        <p:blipFill>
          <a:blip r:embed="rId4"/>
          <a:stretch>
            <a:fillRect/>
          </a:stretch>
        </p:blipFill>
        <p:spPr>
          <a:xfrm>
            <a:off x="5106476" y="737825"/>
            <a:ext cx="7008248" cy="5033750"/>
          </a:xfrm>
          <a:prstGeom prst="rect">
            <a:avLst/>
          </a:prstGeom>
        </p:spPr>
      </p:pic>
      <p:sp>
        <p:nvSpPr>
          <p:cNvPr id="24" name="矩形: 圆角 23">
            <a:extLst>
              <a:ext uri="{FF2B5EF4-FFF2-40B4-BE49-F238E27FC236}">
                <a16:creationId xmlns:a16="http://schemas.microsoft.com/office/drawing/2014/main" id="{1FBE843D-080D-4060-A01A-878060EF66E0}"/>
              </a:ext>
            </a:extLst>
          </p:cNvPr>
          <p:cNvSpPr/>
          <p:nvPr/>
        </p:nvSpPr>
        <p:spPr>
          <a:xfrm>
            <a:off x="838200" y="2953895"/>
            <a:ext cx="3636077" cy="703705"/>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7835EE22-1EB0-47F9-8C51-A522EC3C1E44}"/>
              </a:ext>
            </a:extLst>
          </p:cNvPr>
          <p:cNvSpPr/>
          <p:nvPr/>
        </p:nvSpPr>
        <p:spPr>
          <a:xfrm>
            <a:off x="838200" y="3725331"/>
            <a:ext cx="3636077" cy="1042113"/>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350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a:xfrm>
            <a:off x="8610600" y="6356350"/>
            <a:ext cx="2743200" cy="365125"/>
          </a:xfrm>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17</a:t>
            </a:fld>
            <a:endParaRPr lang="zh-CN" altLang="en-US" dirty="0">
              <a:latin typeface="Arial" panose="020B0604020202020204" pitchFamily="34" charset="0"/>
              <a:cs typeface="+mn-ea"/>
              <a:sym typeface="Arial" panose="020B0604020202020204" pitchFamily="34" charset="0"/>
            </a:endParaRPr>
          </a:p>
        </p:txBody>
      </p:sp>
      <p:sp>
        <p:nvSpPr>
          <p:cNvPr id="13" name="标题 1">
            <a:extLst>
              <a:ext uri="{FF2B5EF4-FFF2-40B4-BE49-F238E27FC236}">
                <a16:creationId xmlns:a16="http://schemas.microsoft.com/office/drawing/2014/main" id="{7FA02E3F-E3F8-4237-8987-EF3DD7AF6907}"/>
              </a:ext>
            </a:extLst>
          </p:cNvPr>
          <p:cNvSpPr txBox="1">
            <a:spLocks/>
          </p:cNvSpPr>
          <p:nvPr/>
        </p:nvSpPr>
        <p:spPr>
          <a:xfrm>
            <a:off x="411891" y="267186"/>
            <a:ext cx="10515600" cy="516968"/>
          </a:xfrm>
          <a:prstGeom prst="rect">
            <a:avLst/>
          </a:prstGeom>
        </p:spPr>
        <p:txBody>
          <a:bodyPr vert="horz" lIns="91440" tIns="45720" rIns="91440" bIns="45720" rtlCol="0" anchor="ctr">
            <a:normAutofit fontScale="97500"/>
          </a:bodyPr>
          <a:lstStyle>
            <a:lvl1pPr marL="457200" indent="-457200" algn="l" defTabSz="914400" rtl="0" eaLnBrk="1" latinLnBrk="0" hangingPunct="1">
              <a:lnSpc>
                <a:spcPct val="90000"/>
              </a:lnSpc>
              <a:spcBef>
                <a:spcPct val="0"/>
              </a:spcBef>
              <a:buFont typeface="Wingdings" panose="05000000000000000000" pitchFamily="2" charset="2"/>
              <a:buChar char="u"/>
              <a:defRPr sz="28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en-US" altLang="zh-CN" sz="3110" dirty="0">
                <a:latin typeface="Arial" panose="020B0604020202020204" pitchFamily="34" charset="0"/>
                <a:cs typeface="+mn-ea"/>
                <a:sym typeface="Arial" panose="020B0604020202020204" pitchFamily="34" charset="0"/>
              </a:rPr>
              <a:t>Example 2: </a:t>
            </a:r>
            <a:r>
              <a:rPr lang="en-US" altLang="zh-CN" sz="3110" dirty="0" err="1">
                <a:latin typeface="Arial" panose="020B0604020202020204" pitchFamily="34" charset="0"/>
                <a:cs typeface="+mn-ea"/>
                <a:sym typeface="Arial" panose="020B0604020202020204" pitchFamily="34" charset="0"/>
              </a:rPr>
              <a:t>DeepSIC</a:t>
            </a:r>
            <a:r>
              <a:rPr lang="en-US" altLang="zh-CN" sz="3110" dirty="0">
                <a:latin typeface="Arial" panose="020B0604020202020204" pitchFamily="34" charset="0"/>
                <a:cs typeface="+mn-ea"/>
                <a:sym typeface="Arial" panose="020B0604020202020204" pitchFamily="34" charset="0"/>
              </a:rPr>
              <a:t> for MIMO Detection</a:t>
            </a:r>
            <a:endParaRPr lang="zh-CN" altLang="en-US" sz="3110" baseline="30000" dirty="0">
              <a:latin typeface="Arial" panose="020B0604020202020204" pitchFamily="34" charset="0"/>
              <a:cs typeface="+mn-ea"/>
              <a:sym typeface="Arial" panose="020B0604020202020204" pitchFamily="34" charset="0"/>
            </a:endParaRPr>
          </a:p>
        </p:txBody>
      </p:sp>
      <p:grpSp>
        <p:nvGrpSpPr>
          <p:cNvPr id="11" name="组合 10">
            <a:extLst>
              <a:ext uri="{FF2B5EF4-FFF2-40B4-BE49-F238E27FC236}">
                <a16:creationId xmlns:a16="http://schemas.microsoft.com/office/drawing/2014/main" id="{0C300E9B-E402-4444-94E5-5A363E319131}"/>
              </a:ext>
            </a:extLst>
          </p:cNvPr>
          <p:cNvGrpSpPr/>
          <p:nvPr/>
        </p:nvGrpSpPr>
        <p:grpSpPr>
          <a:xfrm>
            <a:off x="490061" y="784154"/>
            <a:ext cx="7097077" cy="1401778"/>
            <a:chOff x="546190" y="907427"/>
            <a:chExt cx="7097077" cy="1401778"/>
          </a:xfrm>
        </p:grpSpPr>
        <p:sp>
          <p:nvSpPr>
            <p:cNvPr id="25" name="矩形 24">
              <a:extLst>
                <a:ext uri="{FF2B5EF4-FFF2-40B4-BE49-F238E27FC236}">
                  <a16:creationId xmlns:a16="http://schemas.microsoft.com/office/drawing/2014/main" id="{364C9F0E-3691-4B78-9EB7-6025727672D8}"/>
                </a:ext>
              </a:extLst>
            </p:cNvPr>
            <p:cNvSpPr/>
            <p:nvPr/>
          </p:nvSpPr>
          <p:spPr>
            <a:xfrm>
              <a:off x="546190" y="907427"/>
              <a:ext cx="2916183" cy="1200329"/>
            </a:xfrm>
            <a:prstGeom prst="rect">
              <a:avLst/>
            </a:prstGeom>
          </p:spPr>
          <p:txBody>
            <a:bodyPr wrap="none">
              <a:spAutoFit/>
            </a:bodyPr>
            <a:lstStyle/>
            <a:p>
              <a:r>
                <a:rPr lang="zh-CN" altLang="en-US" dirty="0">
                  <a:highlight>
                    <a:srgbClr val="FFFFFF"/>
                  </a:highlight>
                </a:rPr>
                <a:t>实验训练：两种训练方式</a:t>
              </a:r>
              <a:endParaRPr lang="en-US" altLang="zh-CN" dirty="0">
                <a:highlight>
                  <a:srgbClr val="FFFFFF"/>
                </a:highlight>
              </a:endParaRPr>
            </a:p>
            <a:p>
              <a:r>
                <a:rPr lang="en-US" altLang="zh-CN" dirty="0"/>
                <a:t>	 </a:t>
              </a:r>
              <a:r>
                <a:rPr lang="zh-CN" altLang="en-US" dirty="0"/>
                <a:t>（</a:t>
              </a:r>
              <a:r>
                <a:rPr lang="en-US" altLang="zh-CN" dirty="0"/>
                <a:t>1</a:t>
              </a:r>
              <a:r>
                <a:rPr lang="zh-CN" altLang="en-US" dirty="0"/>
                <a:t>）端到端训练</a:t>
              </a:r>
              <a:endParaRPr lang="en-US" altLang="zh-CN" dirty="0"/>
            </a:p>
            <a:p>
              <a:endParaRPr lang="en-US" altLang="zh-CN" dirty="0"/>
            </a:p>
            <a:p>
              <a:r>
                <a:rPr lang="en-US" altLang="zh-CN" dirty="0"/>
                <a:t>	 </a:t>
              </a:r>
              <a:r>
                <a:rPr lang="zh-CN" altLang="en-US" dirty="0"/>
                <a:t>（</a:t>
              </a:r>
              <a:r>
                <a:rPr lang="en-US" altLang="zh-CN" dirty="0"/>
                <a:t>2</a:t>
              </a:r>
              <a:r>
                <a:rPr lang="zh-CN" altLang="en-US" dirty="0"/>
                <a:t>）顺序训练</a:t>
              </a:r>
              <a:endParaRPr lang="en-US" altLang="zh-CN" dirty="0"/>
            </a:p>
          </p:txBody>
        </p:sp>
        <p:pic>
          <p:nvPicPr>
            <p:cNvPr id="7" name="图片 6">
              <a:extLst>
                <a:ext uri="{FF2B5EF4-FFF2-40B4-BE49-F238E27FC236}">
                  <a16:creationId xmlns:a16="http://schemas.microsoft.com/office/drawing/2014/main" id="{4DC4F3DA-0AB0-449A-B4C0-EF9A53D0E85A}"/>
                </a:ext>
              </a:extLst>
            </p:cNvPr>
            <p:cNvPicPr>
              <a:picLocks noChangeAspect="1"/>
            </p:cNvPicPr>
            <p:nvPr/>
          </p:nvPicPr>
          <p:blipFill>
            <a:blip r:embed="rId3"/>
            <a:stretch>
              <a:fillRect/>
            </a:stretch>
          </p:blipFill>
          <p:spPr>
            <a:xfrm>
              <a:off x="3469595" y="1020126"/>
              <a:ext cx="3601177" cy="617173"/>
            </a:xfrm>
            <a:prstGeom prst="rect">
              <a:avLst/>
            </a:prstGeom>
          </p:spPr>
        </p:pic>
        <p:pic>
          <p:nvPicPr>
            <p:cNvPr id="9" name="图片 8">
              <a:extLst>
                <a:ext uri="{FF2B5EF4-FFF2-40B4-BE49-F238E27FC236}">
                  <a16:creationId xmlns:a16="http://schemas.microsoft.com/office/drawing/2014/main" id="{DF25CCE6-930E-4DA1-880F-4CB2DAB43C3B}"/>
                </a:ext>
              </a:extLst>
            </p:cNvPr>
            <p:cNvPicPr>
              <a:picLocks noChangeAspect="1"/>
            </p:cNvPicPr>
            <p:nvPr/>
          </p:nvPicPr>
          <p:blipFill>
            <a:blip r:embed="rId4"/>
            <a:stretch>
              <a:fillRect/>
            </a:stretch>
          </p:blipFill>
          <p:spPr>
            <a:xfrm>
              <a:off x="3581400" y="1702050"/>
              <a:ext cx="4061867" cy="607155"/>
            </a:xfrm>
            <a:prstGeom prst="rect">
              <a:avLst/>
            </a:prstGeom>
          </p:spPr>
        </p:pic>
      </p:grpSp>
      <p:pic>
        <p:nvPicPr>
          <p:cNvPr id="10" name="图片 9">
            <a:extLst>
              <a:ext uri="{FF2B5EF4-FFF2-40B4-BE49-F238E27FC236}">
                <a16:creationId xmlns:a16="http://schemas.microsoft.com/office/drawing/2014/main" id="{C5325C6C-24B7-49E7-AA3B-A33BBD3CD8B8}"/>
              </a:ext>
            </a:extLst>
          </p:cNvPr>
          <p:cNvPicPr>
            <a:picLocks noChangeAspect="1"/>
          </p:cNvPicPr>
          <p:nvPr/>
        </p:nvPicPr>
        <p:blipFill>
          <a:blip r:embed="rId5"/>
          <a:stretch>
            <a:fillRect/>
          </a:stretch>
        </p:blipFill>
        <p:spPr>
          <a:xfrm>
            <a:off x="1415226" y="2185932"/>
            <a:ext cx="9361548" cy="4230170"/>
          </a:xfrm>
          <a:prstGeom prst="rect">
            <a:avLst/>
          </a:prstGeom>
        </p:spPr>
      </p:pic>
    </p:spTree>
    <p:extLst>
      <p:ext uri="{BB962C8B-B14F-4D97-AF65-F5344CB8AC3E}">
        <p14:creationId xmlns:p14="http://schemas.microsoft.com/office/powerpoint/2010/main" val="3637295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05809" y="1829524"/>
            <a:ext cx="6255026" cy="1899920"/>
            <a:chOff x="1395454" y="924560"/>
            <a:chExt cx="6255026" cy="1899920"/>
          </a:xfrm>
        </p:grpSpPr>
        <p:sp>
          <p:nvSpPr>
            <p:cNvPr id="8" name="文本框 7"/>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2096441" y="1370796"/>
              <a:ext cx="1766830" cy="522451"/>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Three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395454" y="1893247"/>
              <a:ext cx="5713424" cy="809261"/>
            </a:xfrm>
            <a:prstGeom prst="rect">
              <a:avLst/>
            </a:prstGeom>
            <a:noFill/>
          </p:spPr>
          <p:txBody>
            <a:bodyPr wrap="none" rtlCol="0">
              <a:spAutoFit/>
            </a:bodyPr>
            <a:lstStyle/>
            <a:p>
              <a:pPr algn="just" hangingPunct="0">
                <a:lnSpc>
                  <a:spcPct val="130000"/>
                </a:lnSpc>
              </a:pPr>
              <a:r>
                <a:rPr lang="en-US" altLang="zh-CN"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DNN-Aided Inference </a:t>
              </a:r>
              <a:endPar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62295" cy="3170099"/>
          </a:xfrm>
          <a:prstGeom prst="rect">
            <a:avLst/>
          </a:prstGeom>
        </p:spPr>
        <p:txBody>
          <a:bodyPr wrap="none">
            <a:spAutoFit/>
          </a:bodyPr>
          <a:lstStyle/>
          <a:p>
            <a:r>
              <a:rPr lang="zh-CN" altLang="en-US" sz="20000" b="1" spc="100"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叁</a:t>
            </a:r>
            <a:endPar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122165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DNN-Aided Inference </a:t>
            </a: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19</a:t>
            </a:fld>
            <a:endParaRPr lang="zh-CN" altLang="en-US" dirty="0">
              <a:latin typeface="Arial" panose="020B0604020202020204" pitchFamily="34" charset="0"/>
              <a:cs typeface="+mn-ea"/>
              <a:sym typeface="Arial" panose="020B0604020202020204" pitchFamily="34" charset="0"/>
            </a:endParaRPr>
          </a:p>
        </p:txBody>
      </p:sp>
      <p:grpSp>
        <p:nvGrpSpPr>
          <p:cNvPr id="3" name="组合 2">
            <a:extLst>
              <a:ext uri="{FF2B5EF4-FFF2-40B4-BE49-F238E27FC236}">
                <a16:creationId xmlns:a16="http://schemas.microsoft.com/office/drawing/2014/main" id="{8563D505-E2DF-498C-8E5A-A099C92F50CA}"/>
              </a:ext>
            </a:extLst>
          </p:cNvPr>
          <p:cNvGrpSpPr/>
          <p:nvPr/>
        </p:nvGrpSpPr>
        <p:grpSpPr>
          <a:xfrm>
            <a:off x="2209800" y="990279"/>
            <a:ext cx="8556444" cy="4877442"/>
            <a:chOff x="1817778" y="990279"/>
            <a:chExt cx="8556444" cy="4877442"/>
          </a:xfrm>
        </p:grpSpPr>
        <p:pic>
          <p:nvPicPr>
            <p:cNvPr id="7" name="图片 6">
              <a:extLst>
                <a:ext uri="{FF2B5EF4-FFF2-40B4-BE49-F238E27FC236}">
                  <a16:creationId xmlns:a16="http://schemas.microsoft.com/office/drawing/2014/main" id="{EE20018A-D404-4694-8EA6-F43BE22997D0}"/>
                </a:ext>
              </a:extLst>
            </p:cNvPr>
            <p:cNvPicPr>
              <a:picLocks noChangeAspect="1"/>
            </p:cNvPicPr>
            <p:nvPr/>
          </p:nvPicPr>
          <p:blipFill rotWithShape="1">
            <a:blip r:embed="rId3"/>
            <a:srcRect b="14545"/>
            <a:stretch/>
          </p:blipFill>
          <p:spPr>
            <a:xfrm>
              <a:off x="1817778" y="990279"/>
              <a:ext cx="8556444" cy="4877442"/>
            </a:xfrm>
            <a:prstGeom prst="rect">
              <a:avLst/>
            </a:prstGeom>
          </p:spPr>
        </p:pic>
        <p:sp>
          <p:nvSpPr>
            <p:cNvPr id="8" name="矩形: 圆角 7">
              <a:extLst>
                <a:ext uri="{FF2B5EF4-FFF2-40B4-BE49-F238E27FC236}">
                  <a16:creationId xmlns:a16="http://schemas.microsoft.com/office/drawing/2014/main" id="{EC8CAF88-52A6-4A9D-A7E4-837FF1F88CAB}"/>
                </a:ext>
              </a:extLst>
            </p:cNvPr>
            <p:cNvSpPr/>
            <p:nvPr/>
          </p:nvSpPr>
          <p:spPr>
            <a:xfrm>
              <a:off x="5867238" y="2385060"/>
              <a:ext cx="3512820" cy="1043940"/>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37283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文本框 70"/>
          <p:cNvSpPr txBox="1"/>
          <p:nvPr/>
        </p:nvSpPr>
        <p:spPr>
          <a:xfrm>
            <a:off x="1021685" y="1447967"/>
            <a:ext cx="3374642" cy="1569660"/>
          </a:xfrm>
          <a:prstGeom prst="rect">
            <a:avLst/>
          </a:prstGeom>
          <a:noFill/>
        </p:spPr>
        <p:txBody>
          <a:bodyPr wrap="none" rtlCol="0">
            <a:spAutoFit/>
          </a:bodyPr>
          <a:lstStyle/>
          <a:p>
            <a:r>
              <a:rPr lang="zh-CN" altLang="en-US" sz="9600" b="1"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目  录</a:t>
            </a:r>
          </a:p>
        </p:txBody>
      </p:sp>
      <p:sp>
        <p:nvSpPr>
          <p:cNvPr id="72" name="文本框 71"/>
          <p:cNvSpPr txBox="1"/>
          <p:nvPr/>
        </p:nvSpPr>
        <p:spPr>
          <a:xfrm>
            <a:off x="1216450" y="3132486"/>
            <a:ext cx="3061255" cy="707886"/>
          </a:xfrm>
          <a:prstGeom prst="rect">
            <a:avLst/>
          </a:prstGeom>
          <a:noFill/>
        </p:spPr>
        <p:txBody>
          <a:bodyPr wrap="square" rtlCol="0">
            <a:spAutoFit/>
          </a:bodyPr>
          <a:lstStyle/>
          <a:p>
            <a:pPr algn="dist"/>
            <a:r>
              <a:rPr lang="en-US" altLang="zh-CN"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CONTENT</a:t>
            </a:r>
            <a:endParaRPr lang="zh-CN" altLang="en-US"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73" name="表格 9"/>
          <p:cNvGraphicFramePr>
            <a:graphicFrameLocks noGrp="1"/>
          </p:cNvGraphicFramePr>
          <p:nvPr>
            <p:custDataLst>
              <p:tags r:id="rId1"/>
            </p:custDataLst>
            <p:extLst>
              <p:ext uri="{D42A27DB-BD31-4B8C-83A1-F6EECF244321}">
                <p14:modId xmlns:p14="http://schemas.microsoft.com/office/powerpoint/2010/main" val="1391164170"/>
              </p:ext>
            </p:extLst>
          </p:nvPr>
        </p:nvGraphicFramePr>
        <p:xfrm>
          <a:off x="4703774" y="1179000"/>
          <a:ext cx="6594765" cy="4500000"/>
        </p:xfrm>
        <a:graphic>
          <a:graphicData uri="http://schemas.openxmlformats.org/drawingml/2006/table">
            <a:tbl>
              <a:tblPr firstRow="1" bandRow="1">
                <a:tableStyleId>{5C22544A-7EE6-4342-B048-85BDC9FD1C3A}</a:tableStyleId>
              </a:tblPr>
              <a:tblGrid>
                <a:gridCol w="938918">
                  <a:extLst>
                    <a:ext uri="{9D8B030D-6E8A-4147-A177-3AD203B41FA5}">
                      <a16:colId xmlns:a16="http://schemas.microsoft.com/office/drawing/2014/main" val="20000"/>
                    </a:ext>
                  </a:extLst>
                </a:gridCol>
                <a:gridCol w="4442330">
                  <a:extLst>
                    <a:ext uri="{9D8B030D-6E8A-4147-A177-3AD203B41FA5}">
                      <a16:colId xmlns:a16="http://schemas.microsoft.com/office/drawing/2014/main" val="20001"/>
                    </a:ext>
                  </a:extLst>
                </a:gridCol>
                <a:gridCol w="1213517">
                  <a:extLst>
                    <a:ext uri="{9D8B030D-6E8A-4147-A177-3AD203B41FA5}">
                      <a16:colId xmlns:a16="http://schemas.microsoft.com/office/drawing/2014/main" val="20002"/>
                    </a:ext>
                  </a:extLst>
                </a:gridCol>
              </a:tblGrid>
              <a:tr h="900000">
                <a:tc>
                  <a:txBody>
                    <a:bodyPr/>
                    <a:lstStyle/>
                    <a:p>
                      <a:pPr marL="0" indent="0" algn="just" hangingPunct="0">
                        <a:lnSpc>
                          <a:spcPct val="150000"/>
                        </a:lnSpc>
                        <a:buFont typeface="+mj-lt"/>
                        <a:buNone/>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壹</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en-US" altLang="zh-CN"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Background</a:t>
                      </a:r>
                      <a:endPar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0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贰</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en-US" altLang="zh-CN"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Model-Aided Networks</a:t>
                      </a: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09</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0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叁</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en-US" altLang="zh-CN"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DNN-Aided Inference </a:t>
                      </a:r>
                      <a:endPar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20</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0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肆</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en-US" altLang="zh-CN"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Future Challenges</a:t>
                      </a:r>
                      <a:endPar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34</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0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伍</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hangingPunct="0">
                        <a:lnSpc>
                          <a:spcPct val="130000"/>
                        </a:lnSpc>
                      </a:pPr>
                      <a:r>
                        <a:rPr lang="en-US" altLang="zh-CN"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Recent Work</a:t>
                      </a:r>
                      <a:endPar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42</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0" name="矩形 79"/>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1" name="组合 80"/>
          <p:cNvGrpSpPr/>
          <p:nvPr/>
        </p:nvGrpSpPr>
        <p:grpSpPr>
          <a:xfrm rot="5400000">
            <a:off x="178349" y="-178349"/>
            <a:ext cx="815032" cy="1171729"/>
            <a:chOff x="136270" y="441325"/>
            <a:chExt cx="2690232" cy="1572670"/>
          </a:xfrm>
        </p:grpSpPr>
        <p:sp>
          <p:nvSpPr>
            <p:cNvPr id="82" name="矩形 8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矩形 8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矩形 8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矩形 8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矩形 8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7" name="组合 86"/>
          <p:cNvGrpSpPr/>
          <p:nvPr/>
        </p:nvGrpSpPr>
        <p:grpSpPr>
          <a:xfrm rot="16200000">
            <a:off x="10974982" y="5053481"/>
            <a:ext cx="1846660" cy="587375"/>
            <a:chOff x="136270" y="441325"/>
            <a:chExt cx="2690232" cy="1572670"/>
          </a:xfrm>
        </p:grpSpPr>
        <p:sp>
          <p:nvSpPr>
            <p:cNvPr id="88" name="矩形 8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矩形 8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矩形 8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矩形 9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矩形 9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DNN-Aided Inference </a:t>
            </a: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20</a:t>
            </a:fld>
            <a:endParaRPr lang="zh-CN" altLang="en-US" dirty="0">
              <a:latin typeface="Arial" panose="020B0604020202020204" pitchFamily="34" charset="0"/>
              <a:cs typeface="+mn-ea"/>
              <a:sym typeface="Arial" panose="020B0604020202020204" pitchFamily="34" charset="0"/>
            </a:endParaRPr>
          </a:p>
        </p:txBody>
      </p:sp>
      <p:pic>
        <p:nvPicPr>
          <p:cNvPr id="4" name="图片 3">
            <a:extLst>
              <a:ext uri="{FF2B5EF4-FFF2-40B4-BE49-F238E27FC236}">
                <a16:creationId xmlns:a16="http://schemas.microsoft.com/office/drawing/2014/main" id="{66705934-3C1F-4842-889F-FFF0175764E6}"/>
              </a:ext>
            </a:extLst>
          </p:cNvPr>
          <p:cNvPicPr>
            <a:picLocks noChangeAspect="1"/>
          </p:cNvPicPr>
          <p:nvPr/>
        </p:nvPicPr>
        <p:blipFill>
          <a:blip r:embed="rId3"/>
          <a:stretch>
            <a:fillRect/>
          </a:stretch>
        </p:blipFill>
        <p:spPr>
          <a:xfrm>
            <a:off x="1318490" y="673584"/>
            <a:ext cx="9555019" cy="5510831"/>
          </a:xfrm>
          <a:prstGeom prst="rect">
            <a:avLst/>
          </a:prstGeom>
        </p:spPr>
      </p:pic>
    </p:spTree>
    <p:extLst>
      <p:ext uri="{BB962C8B-B14F-4D97-AF65-F5344CB8AC3E}">
        <p14:creationId xmlns:p14="http://schemas.microsoft.com/office/powerpoint/2010/main" val="4170132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Structure-Agnostic</a:t>
            </a: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21</a:t>
            </a:fld>
            <a:endParaRPr lang="zh-CN" altLang="en-US" dirty="0">
              <a:latin typeface="Arial" panose="020B0604020202020204" pitchFamily="34" charset="0"/>
              <a:cs typeface="+mn-ea"/>
              <a:sym typeface="Arial" panose="020B0604020202020204" pitchFamily="34" charset="0"/>
            </a:endParaRPr>
          </a:p>
        </p:txBody>
      </p:sp>
      <p:grpSp>
        <p:nvGrpSpPr>
          <p:cNvPr id="3" name="组合 2">
            <a:extLst>
              <a:ext uri="{FF2B5EF4-FFF2-40B4-BE49-F238E27FC236}">
                <a16:creationId xmlns:a16="http://schemas.microsoft.com/office/drawing/2014/main" id="{8563D505-E2DF-498C-8E5A-A099C92F50CA}"/>
              </a:ext>
            </a:extLst>
          </p:cNvPr>
          <p:cNvGrpSpPr/>
          <p:nvPr/>
        </p:nvGrpSpPr>
        <p:grpSpPr>
          <a:xfrm>
            <a:off x="2209800" y="990279"/>
            <a:ext cx="8556444" cy="4877442"/>
            <a:chOff x="1817778" y="990279"/>
            <a:chExt cx="8556444" cy="4877442"/>
          </a:xfrm>
        </p:grpSpPr>
        <p:pic>
          <p:nvPicPr>
            <p:cNvPr id="7" name="图片 6">
              <a:extLst>
                <a:ext uri="{FF2B5EF4-FFF2-40B4-BE49-F238E27FC236}">
                  <a16:creationId xmlns:a16="http://schemas.microsoft.com/office/drawing/2014/main" id="{EE20018A-D404-4694-8EA6-F43BE22997D0}"/>
                </a:ext>
              </a:extLst>
            </p:cNvPr>
            <p:cNvPicPr>
              <a:picLocks noChangeAspect="1"/>
            </p:cNvPicPr>
            <p:nvPr/>
          </p:nvPicPr>
          <p:blipFill rotWithShape="1">
            <a:blip r:embed="rId3"/>
            <a:srcRect b="14545"/>
            <a:stretch/>
          </p:blipFill>
          <p:spPr>
            <a:xfrm>
              <a:off x="1817778" y="990279"/>
              <a:ext cx="8556444" cy="4877442"/>
            </a:xfrm>
            <a:prstGeom prst="rect">
              <a:avLst/>
            </a:prstGeom>
          </p:spPr>
        </p:pic>
        <p:sp>
          <p:nvSpPr>
            <p:cNvPr id="8" name="矩形: 圆角 7">
              <a:extLst>
                <a:ext uri="{FF2B5EF4-FFF2-40B4-BE49-F238E27FC236}">
                  <a16:creationId xmlns:a16="http://schemas.microsoft.com/office/drawing/2014/main" id="{EC8CAF88-52A6-4A9D-A7E4-837FF1F88CAB}"/>
                </a:ext>
              </a:extLst>
            </p:cNvPr>
            <p:cNvSpPr/>
            <p:nvPr/>
          </p:nvSpPr>
          <p:spPr>
            <a:xfrm>
              <a:off x="5348467" y="3634507"/>
              <a:ext cx="1525849" cy="191471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6394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3: Plug-and-Play Networks for Image Restoration </a:t>
            </a:r>
            <a:r>
              <a:rPr lang="en-US" altLang="zh-CN" sz="3110" baseline="30000" dirty="0">
                <a:latin typeface="Arial" panose="020B0604020202020204" pitchFamily="34" charset="0"/>
                <a:cs typeface="+mn-ea"/>
                <a:sym typeface="Arial" panose="020B0604020202020204" pitchFamily="34" charset="0"/>
              </a:rPr>
              <a:t>[5]</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22</a:t>
            </a:fld>
            <a:endParaRPr lang="zh-CN" altLang="en-US" dirty="0">
              <a:latin typeface="Arial" panose="020B0604020202020204" pitchFamily="34" charset="0"/>
              <a:cs typeface="+mn-ea"/>
              <a:sym typeface="Arial" panose="020B0604020202020204" pitchFamily="34" charset="0"/>
            </a:endParaRPr>
          </a:p>
        </p:txBody>
      </p:sp>
      <p:sp>
        <p:nvSpPr>
          <p:cNvPr id="5" name="文本框 4">
            <a:extLst>
              <a:ext uri="{FF2B5EF4-FFF2-40B4-BE49-F238E27FC236}">
                <a16:creationId xmlns:a16="http://schemas.microsoft.com/office/drawing/2014/main" id="{082D7B5E-63D6-4CA3-8011-05CC75953173}"/>
              </a:ext>
            </a:extLst>
          </p:cNvPr>
          <p:cNvSpPr txBox="1"/>
          <p:nvPr/>
        </p:nvSpPr>
        <p:spPr>
          <a:xfrm>
            <a:off x="951450" y="898646"/>
            <a:ext cx="5506636" cy="777457"/>
          </a:xfrm>
          <a:prstGeom prst="rect">
            <a:avLst/>
          </a:prstGeom>
          <a:noFill/>
        </p:spPr>
        <p:txBody>
          <a:bodyPr wrap="none" rtlCol="0">
            <a:spAutoFit/>
          </a:bodyPr>
          <a:lstStyle/>
          <a:p>
            <a:pPr hangingPunct="0">
              <a:lnSpc>
                <a:spcPct val="130000"/>
              </a:lnSpc>
            </a:pPr>
            <a:r>
              <a:rPr lang="zh-CN" altLang="en-US" dirty="0">
                <a:highlight>
                  <a:srgbClr val="FFFFFF"/>
                </a:highlight>
              </a:rPr>
              <a:t>问题：</a:t>
            </a:r>
            <a:r>
              <a:rPr lang="en-US" altLang="zh-CN" dirty="0"/>
              <a:t>ADMM</a:t>
            </a:r>
            <a:r>
              <a:rPr lang="zh-CN" altLang="en-US" dirty="0"/>
              <a:t>优化进行图像恢复的即插即用网络应用</a:t>
            </a:r>
            <a:endParaRPr lang="en-US" altLang="zh-CN" dirty="0">
              <a:highlight>
                <a:srgbClr val="FFFFFF"/>
              </a:highlight>
            </a:endParaRPr>
          </a:p>
          <a:p>
            <a:pPr hangingPunct="0">
              <a:lnSpc>
                <a:spcPct val="130000"/>
              </a:lnSpc>
            </a:pPr>
            <a:r>
              <a:rPr lang="zh-CN" altLang="en-US" dirty="0">
                <a:highlight>
                  <a:srgbClr val="FFFFFF"/>
                </a:highlight>
              </a:rPr>
              <a:t>场景：固定高斯变化下的噪声图片恢复</a:t>
            </a:r>
            <a:endParaRPr lang="zh-CN" altLang="en-US" sz="1600" spc="100" dirty="0">
              <a:highlight>
                <a:srgbClr val="FFFFFF"/>
              </a:highlight>
              <a:latin typeface="思源黑体 CN Normal" panose="020B0400000000000000" pitchFamily="34" charset="-122"/>
              <a:ea typeface="思源黑体 CN Normal" panose="020B0400000000000000" pitchFamily="34" charset="-122"/>
            </a:endParaRPr>
          </a:p>
        </p:txBody>
      </p:sp>
      <p:grpSp>
        <p:nvGrpSpPr>
          <p:cNvPr id="11" name="组合 10">
            <a:extLst>
              <a:ext uri="{FF2B5EF4-FFF2-40B4-BE49-F238E27FC236}">
                <a16:creationId xmlns:a16="http://schemas.microsoft.com/office/drawing/2014/main" id="{F7CE7722-50B9-42F6-BD32-F149A03A8754}"/>
              </a:ext>
            </a:extLst>
          </p:cNvPr>
          <p:cNvGrpSpPr/>
          <p:nvPr/>
        </p:nvGrpSpPr>
        <p:grpSpPr>
          <a:xfrm>
            <a:off x="2760418" y="1974019"/>
            <a:ext cx="5960144" cy="941411"/>
            <a:chOff x="2294856" y="1561277"/>
            <a:chExt cx="5960144" cy="941411"/>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83760D2-1B44-4767-9640-C42FC944B533}"/>
                    </a:ext>
                  </a:extLst>
                </p:cNvPr>
                <p:cNvSpPr txBox="1"/>
                <p:nvPr/>
              </p:nvSpPr>
              <p:spPr>
                <a:xfrm>
                  <a:off x="2294856" y="1561277"/>
                  <a:ext cx="5960144" cy="560153"/>
                </a:xfrm>
                <a:prstGeom prst="rect">
                  <a:avLst/>
                </a:prstGeom>
                <a:noFill/>
              </p:spPr>
              <p:txBody>
                <a:bodyPr wrap="square" lIns="0" tIns="0" rIns="0" bIns="0" rtlCol="0">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m:sSub>
                          <m:sSubPr>
                            <m:ctrlPr>
                              <a:rPr lang="en-US" altLang="zh-CN" sz="2800" b="0" i="1" spc="100" smtClean="0">
                                <a:solidFill>
                                  <a:schemeClr val="tx1"/>
                                </a:solidFill>
                                <a:latin typeface="Cambria Math" panose="02040503050406030204" pitchFamily="18" charset="0"/>
                                <a:ea typeface="思源黑体 CN Normal" panose="020B0400000000000000" pitchFamily="34" charset="-122"/>
                              </a:rPr>
                            </m:ctrlPr>
                          </m:sSubPr>
                          <m:e>
                            <m:r>
                              <a:rPr lang="en-US" altLang="zh-CN" sz="2800" b="1" i="1" spc="100">
                                <a:latin typeface="Cambria Math" panose="02040503050406030204" pitchFamily="18" charset="0"/>
                                <a:ea typeface="思源黑体 CN Normal" panose="020B0400000000000000" pitchFamily="34" charset="-122"/>
                              </a:rPr>
                              <m:t>𝒙</m:t>
                            </m:r>
                          </m:e>
                          <m:sub>
                            <m:r>
                              <a:rPr lang="en-US" altLang="zh-CN" sz="2800" b="0" i="1" spc="100" smtClean="0">
                                <a:latin typeface="Cambria Math" panose="02040503050406030204" pitchFamily="18" charset="0"/>
                                <a:ea typeface="思源黑体 CN Normal" panose="020B0400000000000000" pitchFamily="34" charset="-122"/>
                              </a:rPr>
                              <m:t>𝑀</m:t>
                            </m:r>
                            <m:r>
                              <a:rPr lang="en-US" altLang="zh-CN" sz="2800" b="0" i="1" spc="100" smtClean="0">
                                <a:solidFill>
                                  <a:schemeClr val="tx1"/>
                                </a:solidFill>
                                <a:latin typeface="Cambria Math" panose="02040503050406030204" pitchFamily="18" charset="0"/>
                                <a:ea typeface="Cambria Math" panose="02040503050406030204" pitchFamily="18" charset="0"/>
                              </a:rPr>
                              <m:t>×1</m:t>
                            </m:r>
                          </m:sub>
                        </m:sSub>
                        <m:r>
                          <a:rPr lang="en-US" altLang="zh-CN" sz="2800" b="0" i="1" spc="100" smtClean="0">
                            <a:solidFill>
                              <a:schemeClr val="tx1"/>
                            </a:solidFill>
                            <a:latin typeface="Cambria Math" panose="02040503050406030204" pitchFamily="18" charset="0"/>
                            <a:ea typeface="思源黑体 CN Normal" panose="020B0400000000000000" pitchFamily="34" charset="-122"/>
                          </a:rPr>
                          <m:t>=</m:t>
                        </m:r>
                        <m:sSub>
                          <m:sSubPr>
                            <m:ctrlPr>
                              <a:rPr lang="en-US" altLang="zh-CN" sz="2800" b="0" i="1" spc="100" smtClean="0">
                                <a:solidFill>
                                  <a:schemeClr val="tx1"/>
                                </a:solidFill>
                                <a:latin typeface="Cambria Math" panose="02040503050406030204" pitchFamily="18" charset="0"/>
                                <a:ea typeface="思源黑体 CN Normal" panose="020B0400000000000000" pitchFamily="34" charset="-122"/>
                              </a:rPr>
                            </m:ctrlPr>
                          </m:sSubPr>
                          <m:e>
                            <m:r>
                              <a:rPr lang="en-US" altLang="zh-CN" sz="2800" b="1" i="1" spc="100">
                                <a:latin typeface="Cambria Math" panose="02040503050406030204" pitchFamily="18" charset="0"/>
                                <a:ea typeface="思源黑体 CN Normal" panose="020B0400000000000000" pitchFamily="34" charset="-122"/>
                              </a:rPr>
                              <m:t>𝑯</m:t>
                            </m:r>
                          </m:e>
                          <m:sub>
                            <m:r>
                              <a:rPr lang="en-US" altLang="zh-CN" sz="2800" b="0" i="1" spc="100" smtClean="0">
                                <a:solidFill>
                                  <a:schemeClr val="tx1"/>
                                </a:solidFill>
                                <a:latin typeface="Cambria Math" panose="02040503050406030204" pitchFamily="18" charset="0"/>
                                <a:ea typeface="思源黑体 CN Normal" panose="020B0400000000000000" pitchFamily="34" charset="-122"/>
                              </a:rPr>
                              <m:t>𝑀</m:t>
                            </m:r>
                            <m:r>
                              <a:rPr lang="en-US" altLang="zh-CN" sz="2800" b="0" i="1" spc="100" smtClean="0">
                                <a:solidFill>
                                  <a:schemeClr val="tx1"/>
                                </a:solidFill>
                                <a:latin typeface="Cambria Math" panose="02040503050406030204" pitchFamily="18" charset="0"/>
                                <a:ea typeface="Cambria Math" panose="02040503050406030204" pitchFamily="18" charset="0"/>
                              </a:rPr>
                              <m:t>×</m:t>
                            </m:r>
                            <m:r>
                              <a:rPr lang="en-US" altLang="zh-CN" sz="2800" b="0" i="1" spc="100" smtClean="0">
                                <a:solidFill>
                                  <a:schemeClr val="tx1"/>
                                </a:solidFill>
                                <a:latin typeface="Cambria Math" panose="02040503050406030204" pitchFamily="18" charset="0"/>
                                <a:ea typeface="Cambria Math" panose="02040503050406030204" pitchFamily="18" charset="0"/>
                              </a:rPr>
                              <m:t>𝑁</m:t>
                            </m:r>
                          </m:sub>
                        </m:sSub>
                        <m:sSub>
                          <m:sSubPr>
                            <m:ctrlPr>
                              <a:rPr lang="en-US" altLang="zh-CN" sz="2800" b="0" i="1" spc="100" smtClean="0">
                                <a:solidFill>
                                  <a:schemeClr val="tx1"/>
                                </a:solidFill>
                                <a:latin typeface="Cambria Math" panose="02040503050406030204" pitchFamily="18" charset="0"/>
                                <a:ea typeface="思源黑体 CN Normal" panose="020B0400000000000000" pitchFamily="34" charset="-122"/>
                              </a:rPr>
                            </m:ctrlPr>
                          </m:sSubPr>
                          <m:e>
                            <m:r>
                              <a:rPr lang="en-US" altLang="zh-CN" sz="2800" b="1" i="1" spc="100">
                                <a:solidFill>
                                  <a:srgbClr val="FF0000"/>
                                </a:solidFill>
                                <a:latin typeface="Cambria Math" panose="02040503050406030204" pitchFamily="18" charset="0"/>
                                <a:ea typeface="思源黑体 CN Normal" panose="020B0400000000000000" pitchFamily="34" charset="-122"/>
                              </a:rPr>
                              <m:t>𝒔</m:t>
                            </m:r>
                          </m:e>
                          <m:sub>
                            <m:r>
                              <a:rPr lang="en-US" altLang="zh-CN" sz="2800" b="0" i="1" spc="100" smtClean="0">
                                <a:solidFill>
                                  <a:schemeClr val="tx1"/>
                                </a:solidFill>
                                <a:latin typeface="Cambria Math" panose="02040503050406030204" pitchFamily="18" charset="0"/>
                                <a:ea typeface="思源黑体 CN Normal" panose="020B0400000000000000" pitchFamily="34" charset="-122"/>
                              </a:rPr>
                              <m:t>𝑁</m:t>
                            </m:r>
                            <m:r>
                              <a:rPr lang="en-US" altLang="zh-CN" sz="2800" b="0" i="1" spc="100" smtClean="0">
                                <a:solidFill>
                                  <a:schemeClr val="tx1"/>
                                </a:solidFill>
                                <a:latin typeface="Cambria Math" panose="02040503050406030204" pitchFamily="18" charset="0"/>
                                <a:ea typeface="Cambria Math" panose="02040503050406030204" pitchFamily="18" charset="0"/>
                              </a:rPr>
                              <m:t>×1</m:t>
                            </m:r>
                          </m:sub>
                        </m:sSub>
                        <m:r>
                          <a:rPr lang="en-US" altLang="zh-CN" sz="2800" b="0" i="1" spc="100" smtClean="0">
                            <a:solidFill>
                              <a:schemeClr val="tx1"/>
                            </a:solidFill>
                            <a:latin typeface="Cambria Math" panose="02040503050406030204" pitchFamily="18" charset="0"/>
                            <a:ea typeface="思源黑体 CN Normal" panose="020B0400000000000000" pitchFamily="34" charset="-122"/>
                          </a:rPr>
                          <m:t>+</m:t>
                        </m:r>
                        <m:sSub>
                          <m:sSubPr>
                            <m:ctrlPr>
                              <a:rPr lang="en-US" altLang="zh-CN" sz="2800" b="1" i="1" spc="100" smtClean="0">
                                <a:solidFill>
                                  <a:srgbClr val="00B0F0"/>
                                </a:solidFill>
                                <a:latin typeface="Cambria Math" panose="02040503050406030204" pitchFamily="18" charset="0"/>
                                <a:ea typeface="思源黑体 CN Normal" panose="020B0400000000000000" pitchFamily="34" charset="-122"/>
                              </a:rPr>
                            </m:ctrlPr>
                          </m:sSubPr>
                          <m:e>
                            <m:r>
                              <a:rPr lang="en-US" altLang="zh-CN" sz="2800" b="1" i="1" spc="100">
                                <a:solidFill>
                                  <a:srgbClr val="00B0F0"/>
                                </a:solidFill>
                                <a:latin typeface="Cambria Math" panose="02040503050406030204" pitchFamily="18" charset="0"/>
                                <a:ea typeface="思源黑体 CN Normal" panose="020B0400000000000000" pitchFamily="34" charset="-122"/>
                              </a:rPr>
                              <m:t>𝒘</m:t>
                            </m:r>
                          </m:e>
                          <m:sub>
                            <m:r>
                              <a:rPr lang="en-US" altLang="zh-CN" sz="2800" b="0" i="1" spc="100" smtClean="0">
                                <a:solidFill>
                                  <a:schemeClr val="tx1"/>
                                </a:solidFill>
                                <a:latin typeface="Cambria Math" panose="02040503050406030204" pitchFamily="18" charset="0"/>
                                <a:ea typeface="思源黑体 CN Normal" panose="020B0400000000000000" pitchFamily="34" charset="-122"/>
                              </a:rPr>
                              <m:t>𝑀</m:t>
                            </m:r>
                            <m:r>
                              <a:rPr lang="en-US" altLang="zh-CN" sz="2800" i="1" spc="100">
                                <a:latin typeface="Cambria Math" panose="02040503050406030204" pitchFamily="18" charset="0"/>
                                <a:ea typeface="Cambria Math" panose="02040503050406030204" pitchFamily="18" charset="0"/>
                              </a:rPr>
                              <m:t>×</m:t>
                            </m:r>
                            <m:r>
                              <a:rPr lang="en-US" altLang="zh-CN" sz="2800" b="1" i="1" spc="100" smtClean="0">
                                <a:latin typeface="Cambria Math" panose="02040503050406030204" pitchFamily="18" charset="0"/>
                                <a:ea typeface="Cambria Math" panose="02040503050406030204" pitchFamily="18" charset="0"/>
                              </a:rPr>
                              <m:t>𝟏</m:t>
                            </m:r>
                          </m:sub>
                        </m:sSub>
                      </m:oMath>
                    </m:oMathPara>
                  </a14:m>
                  <a:endParaRPr lang="zh-CN" altLang="en-US" sz="2800" b="1" i="1" spc="100" dirty="0">
                    <a:solidFill>
                      <a:schemeClr val="tx1"/>
                    </a:solidFill>
                    <a:latin typeface="思源黑体 CN Normal" panose="020B0400000000000000" pitchFamily="34" charset="-122"/>
                    <a:ea typeface="思源黑体 CN Normal" panose="020B0400000000000000" pitchFamily="34" charset="-122"/>
                  </a:endParaRPr>
                </a:p>
              </p:txBody>
            </p:sp>
          </mc:Choice>
          <mc:Fallback xmlns="">
            <p:sp>
              <p:nvSpPr>
                <p:cNvPr id="4" name="文本框 3">
                  <a:extLst>
                    <a:ext uri="{FF2B5EF4-FFF2-40B4-BE49-F238E27FC236}">
                      <a16:creationId xmlns:a16="http://schemas.microsoft.com/office/drawing/2014/main" id="{F83760D2-1B44-4767-9640-C42FC944B533}"/>
                    </a:ext>
                  </a:extLst>
                </p:cNvPr>
                <p:cNvSpPr txBox="1">
                  <a:spLocks noRot="1" noChangeAspect="1" noMove="1" noResize="1" noEditPoints="1" noAdjustHandles="1" noChangeArrowheads="1" noChangeShapeType="1" noTextEdit="1"/>
                </p:cNvSpPr>
                <p:nvPr/>
              </p:nvSpPr>
              <p:spPr>
                <a:xfrm>
                  <a:off x="2294856" y="1561277"/>
                  <a:ext cx="5960144" cy="560153"/>
                </a:xfrm>
                <a:prstGeom prst="rect">
                  <a:avLst/>
                </a:prstGeom>
                <a:blipFill>
                  <a:blip r:embed="rId3"/>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207FEA64-3F07-4705-8BB3-7BE4FB05624D}"/>
                </a:ext>
              </a:extLst>
            </p:cNvPr>
            <p:cNvSpPr txBox="1"/>
            <p:nvPr/>
          </p:nvSpPr>
          <p:spPr>
            <a:xfrm>
              <a:off x="3055004" y="2121430"/>
              <a:ext cx="1052789" cy="381258"/>
            </a:xfrm>
            <a:prstGeom prst="rect">
              <a:avLst/>
            </a:prstGeom>
            <a:noFill/>
          </p:spPr>
          <p:txBody>
            <a:bodyPr wrap="non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噪声图片</a:t>
              </a:r>
            </a:p>
          </p:txBody>
        </p:sp>
        <p:sp>
          <p:nvSpPr>
            <p:cNvPr id="15" name="文本框 14">
              <a:extLst>
                <a:ext uri="{FF2B5EF4-FFF2-40B4-BE49-F238E27FC236}">
                  <a16:creationId xmlns:a16="http://schemas.microsoft.com/office/drawing/2014/main" id="{2BCBA039-19E1-487A-A081-ED24DE8EC1EC}"/>
                </a:ext>
              </a:extLst>
            </p:cNvPr>
            <p:cNvSpPr txBox="1"/>
            <p:nvPr/>
          </p:nvSpPr>
          <p:spPr>
            <a:xfrm>
              <a:off x="4161734" y="2118220"/>
              <a:ext cx="1056700" cy="381258"/>
            </a:xfrm>
            <a:prstGeom prst="rect">
              <a:avLst/>
            </a:prstGeom>
            <a:noFill/>
          </p:spPr>
          <p:txBody>
            <a:bodyPr wrap="non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高斯矩阵</a:t>
              </a:r>
            </a:p>
          </p:txBody>
        </p:sp>
        <p:sp>
          <p:nvSpPr>
            <p:cNvPr id="16" name="文本框 15">
              <a:extLst>
                <a:ext uri="{FF2B5EF4-FFF2-40B4-BE49-F238E27FC236}">
                  <a16:creationId xmlns:a16="http://schemas.microsoft.com/office/drawing/2014/main" id="{8574B31B-5108-404A-BCBC-BE2E0D11AC9B}"/>
                </a:ext>
              </a:extLst>
            </p:cNvPr>
            <p:cNvSpPr txBox="1"/>
            <p:nvPr/>
          </p:nvSpPr>
          <p:spPr>
            <a:xfrm>
              <a:off x="5279407" y="2101345"/>
              <a:ext cx="1274708" cy="381258"/>
            </a:xfrm>
            <a:prstGeom prst="rect">
              <a:avLst/>
            </a:prstGeom>
            <a:noFill/>
          </p:spPr>
          <p:txBody>
            <a:bodyPr wrap="none" rtlCol="0">
              <a:spAutoFit/>
            </a:bodyPr>
            <a:lstStyle/>
            <a:p>
              <a:pPr algn="just" hangingPunct="0">
                <a:lnSpc>
                  <a:spcPct val="130000"/>
                </a:lnSpc>
              </a:pPr>
              <a:r>
                <a:rPr lang="zh-CN" altLang="en-US" sz="1600" spc="100" dirty="0">
                  <a:solidFill>
                    <a:srgbClr val="FF0000"/>
                  </a:solidFill>
                  <a:latin typeface="思源黑体 CN Normal" panose="020B0400000000000000" pitchFamily="34" charset="-122"/>
                  <a:ea typeface="思源黑体 CN Normal" panose="020B0400000000000000" pitchFamily="34" charset="-122"/>
                </a:rPr>
                <a:t>高清的图像</a:t>
              </a:r>
            </a:p>
          </p:txBody>
        </p:sp>
        <p:sp>
          <p:nvSpPr>
            <p:cNvPr id="20" name="文本框 19">
              <a:extLst>
                <a:ext uri="{FF2B5EF4-FFF2-40B4-BE49-F238E27FC236}">
                  <a16:creationId xmlns:a16="http://schemas.microsoft.com/office/drawing/2014/main" id="{1F5B3ECA-0A78-4F56-B695-0EE20E63F0D6}"/>
                </a:ext>
              </a:extLst>
            </p:cNvPr>
            <p:cNvSpPr txBox="1"/>
            <p:nvPr/>
          </p:nvSpPr>
          <p:spPr>
            <a:xfrm>
              <a:off x="6696921" y="2101345"/>
              <a:ext cx="1056700" cy="381258"/>
            </a:xfrm>
            <a:prstGeom prst="rect">
              <a:avLst/>
            </a:prstGeom>
            <a:noFill/>
          </p:spPr>
          <p:txBody>
            <a:bodyPr wrap="non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高斯噪声</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DF1098-9E4B-4CA4-8165-256D9CB2FC99}"/>
                  </a:ext>
                </a:extLst>
              </p:cNvPr>
              <p:cNvSpPr txBox="1"/>
              <p:nvPr/>
            </p:nvSpPr>
            <p:spPr>
              <a:xfrm>
                <a:off x="3557404" y="3268411"/>
                <a:ext cx="1817805" cy="321178"/>
              </a:xfrm>
              <a:prstGeom prst="rect">
                <a:avLst/>
              </a:prstGeom>
              <a:noFill/>
            </p:spPr>
            <p:txBody>
              <a:bodyPr wrap="none" lIns="0" tIns="0" rIns="0" bIns="0" rtlCol="0">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a:fld id="{C2404D4E-3A7D-406E-A3B4-2F04466B3422}" type="mathplaceholder">
                        <a:rPr lang="zh-CN" altLang="en-US" sz="1600" i="1" spc="100" smtClean="0">
                          <a:solidFill>
                            <a:schemeClr val="accent4">
                              <a:lumMod val="20000"/>
                              <a:lumOff val="80000"/>
                            </a:schemeClr>
                          </a:solidFill>
                          <a:latin typeface="Cambria Math" panose="02040503050406030204" pitchFamily="18" charset="0"/>
                          <a:ea typeface="思源黑体 CN Normal" panose="020B0400000000000000" pitchFamily="34" charset="-122"/>
                        </a:rPr>
                        <a:t>在此处键入公式。</a:t>
                      </a:fld>
                    </m:oMath>
                  </m:oMathPara>
                </a14:m>
                <a:endParaRPr lang="zh-CN" altLang="en-US"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endParaRPr>
              </a:p>
            </p:txBody>
          </p:sp>
        </mc:Choice>
        <mc:Fallback xmlns="">
          <p:sp>
            <p:nvSpPr>
              <p:cNvPr id="12" name="文本框 11">
                <a:extLst>
                  <a:ext uri="{FF2B5EF4-FFF2-40B4-BE49-F238E27FC236}">
                    <a16:creationId xmlns:a16="http://schemas.microsoft.com/office/drawing/2014/main" id="{C4DF1098-9E4B-4CA4-8165-256D9CB2FC99}"/>
                  </a:ext>
                </a:extLst>
              </p:cNvPr>
              <p:cNvSpPr txBox="1">
                <a:spLocks noRot="1" noChangeAspect="1" noMove="1" noResize="1" noEditPoints="1" noAdjustHandles="1" noChangeArrowheads="1" noChangeShapeType="1" noTextEdit="1"/>
              </p:cNvSpPr>
              <p:nvPr/>
            </p:nvSpPr>
            <p:spPr>
              <a:xfrm>
                <a:off x="3557404" y="3268411"/>
                <a:ext cx="1817805" cy="321178"/>
              </a:xfrm>
              <a:prstGeom prst="rect">
                <a:avLst/>
              </a:prstGeom>
              <a:blipFill>
                <a:blip r:embed="rId4"/>
                <a:stretch>
                  <a:fillRect l="-3356" b="-15094"/>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493D713B-E32E-46C0-9810-F6628855519C}"/>
              </a:ext>
            </a:extLst>
          </p:cNvPr>
          <p:cNvSpPr txBox="1"/>
          <p:nvPr/>
        </p:nvSpPr>
        <p:spPr>
          <a:xfrm>
            <a:off x="951450" y="3029528"/>
            <a:ext cx="2946640" cy="741357"/>
          </a:xfrm>
          <a:prstGeom prst="rect">
            <a:avLst/>
          </a:prstGeom>
          <a:noFill/>
        </p:spPr>
        <p:txBody>
          <a:bodyPr wrap="none" rtlCol="0">
            <a:spAutoFit/>
          </a:bodyPr>
          <a:lstStyle/>
          <a:p>
            <a:pPr hangingPunct="0">
              <a:lnSpc>
                <a:spcPct val="130000"/>
              </a:lnSpc>
            </a:pPr>
            <a:r>
              <a:rPr lang="zh-CN" altLang="en-US" dirty="0">
                <a:highlight>
                  <a:srgbClr val="FFFFFF"/>
                </a:highlight>
              </a:rPr>
              <a:t>目标：最小化图像恢复误差</a:t>
            </a:r>
            <a:endParaRPr lang="en-US" altLang="zh-CN" dirty="0">
              <a:highlight>
                <a:srgbClr val="FFFFFF"/>
              </a:highlight>
            </a:endParaRPr>
          </a:p>
          <a:p>
            <a:pPr hangingPunct="0">
              <a:lnSpc>
                <a:spcPct val="130000"/>
              </a:lnSpc>
            </a:pPr>
            <a:endParaRPr lang="zh-CN" altLang="en-US" sz="1600" spc="100" dirty="0">
              <a:highlight>
                <a:srgbClr val="FFFFFF"/>
              </a:highlight>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E0065ECA-A3F5-4E3E-BEA3-045329FF01DE}"/>
              </a:ext>
            </a:extLst>
          </p:cNvPr>
          <p:cNvSpPr txBox="1"/>
          <p:nvPr/>
        </p:nvSpPr>
        <p:spPr>
          <a:xfrm>
            <a:off x="446968" y="5689072"/>
            <a:ext cx="11503053" cy="830997"/>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defRPr sz="1600" b="0">
                <a:effectLst/>
                <a:latin typeface="Arial" panose="020B0604020202020204" pitchFamily="34" charset="0"/>
                <a:ea typeface="微软雅黑" panose="020B0503020204020204" pitchFamily="34" charset="-122"/>
                <a:cs typeface="+mn-ea"/>
              </a:defRPr>
            </a:lvl1pPr>
          </a:lstStyle>
          <a:p>
            <a:r>
              <a:rPr lang="en-US" altLang="zh-CN" dirty="0"/>
              <a:t>[5] R. Ahmad, C. A. </a:t>
            </a:r>
            <a:r>
              <a:rPr lang="en-US" altLang="zh-CN" dirty="0" err="1"/>
              <a:t>Bouman</a:t>
            </a:r>
            <a:r>
              <a:rPr lang="en-US" altLang="zh-CN" dirty="0"/>
              <a:t>, G. T. Buzzard, S. Chan, S. Liu, E. T. </a:t>
            </a:r>
            <a:r>
              <a:rPr lang="en-US" altLang="zh-CN" dirty="0" err="1"/>
              <a:t>Reehorst</a:t>
            </a:r>
            <a:r>
              <a:rPr lang="en-US" altLang="zh-CN" dirty="0"/>
              <a:t>, and P . </a:t>
            </a:r>
            <a:r>
              <a:rPr lang="en-US" altLang="zh-CN" dirty="0" err="1"/>
              <a:t>Schniter</a:t>
            </a:r>
            <a:r>
              <a:rPr lang="en-US" altLang="zh-CN" dirty="0"/>
              <a:t>, “Plug-and-play methods for magnetic resonance imaging: Using denoisers for image recovery,” IEEE Signal Process. Mag., vol. 37, no. 1, pp. 105–116, 2020.</a:t>
            </a:r>
          </a:p>
        </p:txBody>
      </p:sp>
      <p:pic>
        <p:nvPicPr>
          <p:cNvPr id="3" name="图片 2">
            <a:extLst>
              <a:ext uri="{FF2B5EF4-FFF2-40B4-BE49-F238E27FC236}">
                <a16:creationId xmlns:a16="http://schemas.microsoft.com/office/drawing/2014/main" id="{D51B4F55-4CED-43BB-B954-F98A5A21A52F}"/>
              </a:ext>
            </a:extLst>
          </p:cNvPr>
          <p:cNvPicPr>
            <a:picLocks noChangeAspect="1"/>
          </p:cNvPicPr>
          <p:nvPr/>
        </p:nvPicPr>
        <p:blipFill>
          <a:blip r:embed="rId5"/>
          <a:stretch>
            <a:fillRect/>
          </a:stretch>
        </p:blipFill>
        <p:spPr>
          <a:xfrm>
            <a:off x="3537331" y="3418806"/>
            <a:ext cx="4372585" cy="1886213"/>
          </a:xfrm>
          <a:prstGeom prst="rect">
            <a:avLst/>
          </a:prstGeom>
        </p:spPr>
      </p:pic>
      <p:sp>
        <p:nvSpPr>
          <p:cNvPr id="24" name="矩形: 圆角 23">
            <a:extLst>
              <a:ext uri="{FF2B5EF4-FFF2-40B4-BE49-F238E27FC236}">
                <a16:creationId xmlns:a16="http://schemas.microsoft.com/office/drawing/2014/main" id="{E2E2CF4A-6372-4354-88AE-C3C0DE4FAEAC}"/>
              </a:ext>
            </a:extLst>
          </p:cNvPr>
          <p:cNvSpPr/>
          <p:nvPr/>
        </p:nvSpPr>
        <p:spPr>
          <a:xfrm>
            <a:off x="6956856" y="4665649"/>
            <a:ext cx="616609" cy="48483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456185F2-16B8-495C-AA30-B5DACB3788A4}"/>
              </a:ext>
            </a:extLst>
          </p:cNvPr>
          <p:cNvGrpSpPr/>
          <p:nvPr/>
        </p:nvGrpSpPr>
        <p:grpSpPr>
          <a:xfrm>
            <a:off x="1532363" y="5235114"/>
            <a:ext cx="8991564" cy="369332"/>
            <a:chOff x="7839293" y="4808028"/>
            <a:chExt cx="8991564" cy="369332"/>
          </a:xfrm>
        </p:grpSpPr>
        <p:grpSp>
          <p:nvGrpSpPr>
            <p:cNvPr id="8" name="组合 7">
              <a:extLst>
                <a:ext uri="{FF2B5EF4-FFF2-40B4-BE49-F238E27FC236}">
                  <a16:creationId xmlns:a16="http://schemas.microsoft.com/office/drawing/2014/main" id="{1AF036C9-CB5A-4697-B642-C593323AAFB3}"/>
                </a:ext>
              </a:extLst>
            </p:cNvPr>
            <p:cNvGrpSpPr/>
            <p:nvPr/>
          </p:nvGrpSpPr>
          <p:grpSpPr>
            <a:xfrm>
              <a:off x="7839293" y="4808028"/>
              <a:ext cx="8991564" cy="369332"/>
              <a:chOff x="8153400" y="4801435"/>
              <a:chExt cx="8991564" cy="369332"/>
            </a:xfrm>
          </p:grpSpPr>
          <p:sp>
            <p:nvSpPr>
              <p:cNvPr id="6" name="矩形 5">
                <a:extLst>
                  <a:ext uri="{FF2B5EF4-FFF2-40B4-BE49-F238E27FC236}">
                    <a16:creationId xmlns:a16="http://schemas.microsoft.com/office/drawing/2014/main" id="{23E2CB49-F60C-4394-9BF9-051E9118B291}"/>
                  </a:ext>
                </a:extLst>
              </p:cNvPr>
              <p:cNvSpPr/>
              <p:nvPr/>
            </p:nvSpPr>
            <p:spPr>
              <a:xfrm>
                <a:off x="8153400" y="4801435"/>
                <a:ext cx="8991564" cy="369332"/>
              </a:xfrm>
              <a:prstGeom prst="rect">
                <a:avLst/>
              </a:prstGeom>
            </p:spPr>
            <p:txBody>
              <a:bodyPr wrap="none">
                <a:spAutoFit/>
              </a:bodyPr>
              <a:lstStyle/>
              <a:p>
                <a:r>
                  <a:rPr lang="zh-CN" altLang="en-US" dirty="0">
                    <a:solidFill>
                      <a:srgbClr val="000000"/>
                    </a:solidFill>
                    <a:latin typeface="微软雅黑" panose="020B0503020204020204" pitchFamily="34" charset="-122"/>
                    <a:ea typeface="微软雅黑" panose="020B0503020204020204" pitchFamily="34" charset="-122"/>
                  </a:rPr>
                  <a:t>其中          是正则化项，近似等于                        含有</a:t>
                </a:r>
                <a:r>
                  <a:rPr lang="zh-CN" altLang="en-US" dirty="0"/>
                  <a:t>一些不影响最小化的加法常数</a:t>
                </a:r>
              </a:p>
            </p:txBody>
          </p:sp>
          <p:pic>
            <p:nvPicPr>
              <p:cNvPr id="7" name="图片 6">
                <a:extLst>
                  <a:ext uri="{FF2B5EF4-FFF2-40B4-BE49-F238E27FC236}">
                    <a16:creationId xmlns:a16="http://schemas.microsoft.com/office/drawing/2014/main" id="{896C9C42-8187-4C48-8CFC-77329DD7EC2A}"/>
                  </a:ext>
                </a:extLst>
              </p:cNvPr>
              <p:cNvPicPr>
                <a:picLocks noChangeAspect="1"/>
              </p:cNvPicPr>
              <p:nvPr/>
            </p:nvPicPr>
            <p:blipFill>
              <a:blip r:embed="rId6"/>
              <a:stretch>
                <a:fillRect/>
              </a:stretch>
            </p:blipFill>
            <p:spPr>
              <a:xfrm>
                <a:off x="8720562" y="4810687"/>
                <a:ext cx="657317" cy="342948"/>
              </a:xfrm>
              <a:prstGeom prst="rect">
                <a:avLst/>
              </a:prstGeom>
            </p:spPr>
          </p:pic>
        </p:grpSp>
        <p:pic>
          <p:nvPicPr>
            <p:cNvPr id="10" name="图片 9">
              <a:extLst>
                <a:ext uri="{FF2B5EF4-FFF2-40B4-BE49-F238E27FC236}">
                  <a16:creationId xmlns:a16="http://schemas.microsoft.com/office/drawing/2014/main" id="{6F44A0DA-9FEC-4C4F-8995-DA62C1B0931A}"/>
                </a:ext>
              </a:extLst>
            </p:cNvPr>
            <p:cNvPicPr>
              <a:picLocks noChangeAspect="1"/>
            </p:cNvPicPr>
            <p:nvPr/>
          </p:nvPicPr>
          <p:blipFill>
            <a:blip r:embed="rId7"/>
            <a:stretch>
              <a:fillRect/>
            </a:stretch>
          </p:blipFill>
          <p:spPr>
            <a:xfrm>
              <a:off x="11353800" y="4817280"/>
              <a:ext cx="1514686" cy="333422"/>
            </a:xfrm>
            <a:prstGeom prst="rect">
              <a:avLst/>
            </a:prstGeom>
          </p:spPr>
        </p:pic>
      </p:grpSp>
    </p:spTree>
    <p:extLst>
      <p:ext uri="{BB962C8B-B14F-4D97-AF65-F5344CB8AC3E}">
        <p14:creationId xmlns:p14="http://schemas.microsoft.com/office/powerpoint/2010/main" val="1710822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3: Plug-and-Play Networks for Image Restoration</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23</a:t>
            </a:fld>
            <a:endParaRPr lang="zh-CN" altLang="en-US" dirty="0">
              <a:latin typeface="Arial" panose="020B0604020202020204" pitchFamily="34" charset="0"/>
              <a:cs typeface="+mn-ea"/>
              <a:sym typeface="Arial" panose="020B0604020202020204" pitchFamily="34" charset="0"/>
            </a:endParaRPr>
          </a:p>
        </p:txBody>
      </p:sp>
      <p:sp>
        <p:nvSpPr>
          <p:cNvPr id="5" name="文本框 4">
            <a:extLst>
              <a:ext uri="{FF2B5EF4-FFF2-40B4-BE49-F238E27FC236}">
                <a16:creationId xmlns:a16="http://schemas.microsoft.com/office/drawing/2014/main" id="{082D7B5E-63D6-4CA3-8011-05CC75953173}"/>
              </a:ext>
            </a:extLst>
          </p:cNvPr>
          <p:cNvSpPr txBox="1"/>
          <p:nvPr/>
        </p:nvSpPr>
        <p:spPr>
          <a:xfrm>
            <a:off x="951450" y="898646"/>
            <a:ext cx="1582484" cy="416909"/>
          </a:xfrm>
          <a:prstGeom prst="rect">
            <a:avLst/>
          </a:prstGeom>
          <a:noFill/>
        </p:spPr>
        <p:txBody>
          <a:bodyPr wrap="none" rtlCol="0">
            <a:spAutoFit/>
          </a:bodyPr>
          <a:lstStyle/>
          <a:p>
            <a:pPr hangingPunct="0">
              <a:lnSpc>
                <a:spcPct val="130000"/>
              </a:lnSpc>
            </a:pPr>
            <a:r>
              <a:rPr lang="zh-CN" altLang="en-US" dirty="0">
                <a:highlight>
                  <a:srgbClr val="FFFFFF"/>
                </a:highlight>
              </a:rPr>
              <a:t>算法：</a:t>
            </a:r>
            <a:r>
              <a:rPr lang="en-US" altLang="zh-CN" dirty="0"/>
              <a:t>ADMM</a:t>
            </a:r>
            <a:endParaRPr lang="en-US" altLang="zh-CN" dirty="0">
              <a:highlight>
                <a:srgbClr val="FFFFFF"/>
              </a:highlight>
            </a:endParaRPr>
          </a:p>
        </p:txBody>
      </p:sp>
      <p:grpSp>
        <p:nvGrpSpPr>
          <p:cNvPr id="29" name="组合 28">
            <a:extLst>
              <a:ext uri="{FF2B5EF4-FFF2-40B4-BE49-F238E27FC236}">
                <a16:creationId xmlns:a16="http://schemas.microsoft.com/office/drawing/2014/main" id="{040DD7AD-F841-492D-BD17-17FDEA419F7F}"/>
              </a:ext>
            </a:extLst>
          </p:cNvPr>
          <p:cNvGrpSpPr/>
          <p:nvPr/>
        </p:nvGrpSpPr>
        <p:grpSpPr>
          <a:xfrm>
            <a:off x="1628525" y="1476895"/>
            <a:ext cx="10050967" cy="3380682"/>
            <a:chOff x="1628525" y="1476895"/>
            <a:chExt cx="10050967" cy="3380682"/>
          </a:xfrm>
        </p:grpSpPr>
        <p:pic>
          <p:nvPicPr>
            <p:cNvPr id="6" name="图片 5">
              <a:extLst>
                <a:ext uri="{FF2B5EF4-FFF2-40B4-BE49-F238E27FC236}">
                  <a16:creationId xmlns:a16="http://schemas.microsoft.com/office/drawing/2014/main" id="{6A6237F8-494A-4B2A-9CA1-20716EE5F4E6}"/>
                </a:ext>
              </a:extLst>
            </p:cNvPr>
            <p:cNvPicPr>
              <a:picLocks noChangeAspect="1"/>
            </p:cNvPicPr>
            <p:nvPr/>
          </p:nvPicPr>
          <p:blipFill>
            <a:blip r:embed="rId3"/>
            <a:stretch>
              <a:fillRect/>
            </a:stretch>
          </p:blipFill>
          <p:spPr>
            <a:xfrm>
              <a:off x="1628525" y="1476895"/>
              <a:ext cx="6110606" cy="2857780"/>
            </a:xfrm>
            <a:prstGeom prst="rect">
              <a:avLst/>
            </a:prstGeom>
          </p:spPr>
        </p:pic>
        <p:sp>
          <p:nvSpPr>
            <p:cNvPr id="22" name="文本框 21">
              <a:extLst>
                <a:ext uri="{FF2B5EF4-FFF2-40B4-BE49-F238E27FC236}">
                  <a16:creationId xmlns:a16="http://schemas.microsoft.com/office/drawing/2014/main" id="{A18C1D86-64F5-4E86-9CC3-CE770D229D6C}"/>
                </a:ext>
              </a:extLst>
            </p:cNvPr>
            <p:cNvSpPr txBox="1"/>
            <p:nvPr/>
          </p:nvSpPr>
          <p:spPr>
            <a:xfrm>
              <a:off x="1628525" y="4287560"/>
              <a:ext cx="877163" cy="416909"/>
            </a:xfrm>
            <a:prstGeom prst="rect">
              <a:avLst/>
            </a:prstGeom>
            <a:noFill/>
          </p:spPr>
          <p:txBody>
            <a:bodyPr wrap="none" rtlCol="0">
              <a:spAutoFit/>
            </a:bodyPr>
            <a:lstStyle/>
            <a:p>
              <a:pPr hangingPunct="0">
                <a:lnSpc>
                  <a:spcPct val="130000"/>
                </a:lnSpc>
              </a:pPr>
              <a:r>
                <a:rPr lang="zh-CN" altLang="en-US" dirty="0">
                  <a:highlight>
                    <a:srgbClr val="FFFFFF"/>
                  </a:highlight>
                </a:rPr>
                <a:t>其中：</a:t>
              </a:r>
              <a:endParaRPr lang="en-US" altLang="zh-CN" dirty="0">
                <a:highlight>
                  <a:srgbClr val="FFFFFF"/>
                </a:highlight>
              </a:endParaRPr>
            </a:p>
          </p:txBody>
        </p:sp>
        <p:pic>
          <p:nvPicPr>
            <p:cNvPr id="7" name="图片 6">
              <a:extLst>
                <a:ext uri="{FF2B5EF4-FFF2-40B4-BE49-F238E27FC236}">
                  <a16:creationId xmlns:a16="http://schemas.microsoft.com/office/drawing/2014/main" id="{96583656-B745-4E95-A7C5-9C1002B7A021}"/>
                </a:ext>
              </a:extLst>
            </p:cNvPr>
            <p:cNvPicPr>
              <a:picLocks noChangeAspect="1"/>
            </p:cNvPicPr>
            <p:nvPr/>
          </p:nvPicPr>
          <p:blipFill>
            <a:blip r:embed="rId4"/>
            <a:stretch>
              <a:fillRect/>
            </a:stretch>
          </p:blipFill>
          <p:spPr>
            <a:xfrm>
              <a:off x="2303264" y="4181568"/>
              <a:ext cx="4078339" cy="676009"/>
            </a:xfrm>
            <a:prstGeom prst="rect">
              <a:avLst/>
            </a:prstGeom>
          </p:spPr>
        </p:pic>
        <p:pic>
          <p:nvPicPr>
            <p:cNvPr id="8" name="图片 7">
              <a:extLst>
                <a:ext uri="{FF2B5EF4-FFF2-40B4-BE49-F238E27FC236}">
                  <a16:creationId xmlns:a16="http://schemas.microsoft.com/office/drawing/2014/main" id="{CDAF641B-134D-4D1E-AF03-0035313A7884}"/>
                </a:ext>
              </a:extLst>
            </p:cNvPr>
            <p:cNvPicPr>
              <a:picLocks noChangeAspect="1"/>
            </p:cNvPicPr>
            <p:nvPr/>
          </p:nvPicPr>
          <p:blipFill rotWithShape="1">
            <a:blip r:embed="rId5"/>
            <a:srcRect t="37437" b="25870"/>
            <a:stretch/>
          </p:blipFill>
          <p:spPr>
            <a:xfrm>
              <a:off x="6821079" y="2758981"/>
              <a:ext cx="4858413" cy="463550"/>
            </a:xfrm>
            <a:prstGeom prst="rect">
              <a:avLst/>
            </a:prstGeom>
          </p:spPr>
        </p:pic>
        <p:cxnSp>
          <p:nvCxnSpPr>
            <p:cNvPr id="24" name="直接箭头连接符 23">
              <a:extLst>
                <a:ext uri="{FF2B5EF4-FFF2-40B4-BE49-F238E27FC236}">
                  <a16:creationId xmlns:a16="http://schemas.microsoft.com/office/drawing/2014/main" id="{F4BF840C-0756-41E3-A0D0-5BAFF9EC26A5}"/>
                </a:ext>
              </a:extLst>
            </p:cNvPr>
            <p:cNvCxnSpPr/>
            <p:nvPr/>
          </p:nvCxnSpPr>
          <p:spPr>
            <a:xfrm flipV="1">
              <a:off x="4540250" y="3092450"/>
              <a:ext cx="3860800" cy="698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51991B67-3E22-4D3B-8CCE-E864122EA2A7}"/>
                </a:ext>
              </a:extLst>
            </p:cNvPr>
            <p:cNvSpPr/>
            <p:nvPr/>
          </p:nvSpPr>
          <p:spPr>
            <a:xfrm>
              <a:off x="8410575" y="2758981"/>
              <a:ext cx="400050" cy="426990"/>
            </a:xfrm>
            <a:prstGeom prst="round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1875FC30-0ECA-4038-B5C7-3CF6239072AE}"/>
                </a:ext>
              </a:extLst>
            </p:cNvPr>
            <p:cNvPicPr>
              <a:picLocks noChangeAspect="1"/>
            </p:cNvPicPr>
            <p:nvPr/>
          </p:nvPicPr>
          <p:blipFill>
            <a:blip r:embed="rId6"/>
            <a:stretch>
              <a:fillRect/>
            </a:stretch>
          </p:blipFill>
          <p:spPr>
            <a:xfrm>
              <a:off x="7902448" y="3852369"/>
              <a:ext cx="3054603" cy="482306"/>
            </a:xfrm>
            <a:prstGeom prst="rect">
              <a:avLst/>
            </a:prstGeom>
          </p:spPr>
        </p:pic>
        <p:sp>
          <p:nvSpPr>
            <p:cNvPr id="28" name="箭头: 上下 27">
              <a:extLst>
                <a:ext uri="{FF2B5EF4-FFF2-40B4-BE49-F238E27FC236}">
                  <a16:creationId xmlns:a16="http://schemas.microsoft.com/office/drawing/2014/main" id="{0ACE14AF-AC2E-48D3-A19F-BF5B13F5C25B}"/>
                </a:ext>
              </a:extLst>
            </p:cNvPr>
            <p:cNvSpPr/>
            <p:nvPr/>
          </p:nvSpPr>
          <p:spPr>
            <a:xfrm>
              <a:off x="9250285" y="3162299"/>
              <a:ext cx="319165" cy="690069"/>
            </a:xfrm>
            <a:prstGeom prst="upDownArrow">
              <a:avLst/>
            </a:prstGeom>
            <a:solidFill>
              <a:srgbClr val="FFFFF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73655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3: Plug-and-Play Networks for Image Restoration</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24</a:t>
            </a:fld>
            <a:endParaRPr lang="zh-CN" altLang="en-US" dirty="0">
              <a:latin typeface="Arial" panose="020B0604020202020204" pitchFamily="34" charset="0"/>
              <a:cs typeface="+mn-ea"/>
              <a:sym typeface="Arial" panose="020B0604020202020204" pitchFamily="34" charset="0"/>
            </a:endParaRPr>
          </a:p>
        </p:txBody>
      </p:sp>
      <p:pic>
        <p:nvPicPr>
          <p:cNvPr id="3" name="图片 2">
            <a:extLst>
              <a:ext uri="{FF2B5EF4-FFF2-40B4-BE49-F238E27FC236}">
                <a16:creationId xmlns:a16="http://schemas.microsoft.com/office/drawing/2014/main" id="{C17B75D9-DD5D-45FE-8B9F-C4FADC00A42E}"/>
              </a:ext>
            </a:extLst>
          </p:cNvPr>
          <p:cNvPicPr>
            <a:picLocks noChangeAspect="1"/>
          </p:cNvPicPr>
          <p:nvPr/>
        </p:nvPicPr>
        <p:blipFill>
          <a:blip r:embed="rId3"/>
          <a:stretch>
            <a:fillRect/>
          </a:stretch>
        </p:blipFill>
        <p:spPr>
          <a:xfrm>
            <a:off x="1038454" y="1142165"/>
            <a:ext cx="10115091" cy="4373163"/>
          </a:xfrm>
          <a:prstGeom prst="rect">
            <a:avLst/>
          </a:prstGeom>
        </p:spPr>
      </p:pic>
      <p:sp>
        <p:nvSpPr>
          <p:cNvPr id="20" name="文本框 19">
            <a:extLst>
              <a:ext uri="{FF2B5EF4-FFF2-40B4-BE49-F238E27FC236}">
                <a16:creationId xmlns:a16="http://schemas.microsoft.com/office/drawing/2014/main" id="{70BDAEE5-2DC4-4335-82F5-AE93298CE464}"/>
              </a:ext>
            </a:extLst>
          </p:cNvPr>
          <p:cNvSpPr txBox="1"/>
          <p:nvPr/>
        </p:nvSpPr>
        <p:spPr>
          <a:xfrm>
            <a:off x="951450" y="898646"/>
            <a:ext cx="2044149" cy="416909"/>
          </a:xfrm>
          <a:prstGeom prst="rect">
            <a:avLst/>
          </a:prstGeom>
          <a:noFill/>
        </p:spPr>
        <p:txBody>
          <a:bodyPr wrap="none" rtlCol="0">
            <a:spAutoFit/>
          </a:bodyPr>
          <a:lstStyle/>
          <a:p>
            <a:pPr hangingPunct="0">
              <a:lnSpc>
                <a:spcPct val="130000"/>
              </a:lnSpc>
            </a:pPr>
            <a:r>
              <a:rPr lang="zh-CN" altLang="en-US" dirty="0">
                <a:highlight>
                  <a:srgbClr val="FFFFFF"/>
                </a:highlight>
              </a:rPr>
              <a:t>网络架构：</a:t>
            </a:r>
            <a:r>
              <a:rPr lang="en-US" altLang="zh-CN" dirty="0"/>
              <a:t>ADMM</a:t>
            </a:r>
            <a:endParaRPr lang="en-US" altLang="zh-CN" dirty="0">
              <a:highlight>
                <a:srgbClr val="FFFFFF"/>
              </a:highlight>
            </a:endParaRPr>
          </a:p>
        </p:txBody>
      </p:sp>
    </p:spTree>
    <p:extLst>
      <p:ext uri="{BB962C8B-B14F-4D97-AF65-F5344CB8AC3E}">
        <p14:creationId xmlns:p14="http://schemas.microsoft.com/office/powerpoint/2010/main" val="1544390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3: Plug-and-Play Networks for Image Restoration</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25</a:t>
            </a:fld>
            <a:endParaRPr lang="zh-CN" altLang="en-US" dirty="0">
              <a:latin typeface="Arial" panose="020B0604020202020204" pitchFamily="34" charset="0"/>
              <a:cs typeface="+mn-ea"/>
              <a:sym typeface="Arial" panose="020B0604020202020204" pitchFamily="34" charset="0"/>
            </a:endParaRPr>
          </a:p>
        </p:txBody>
      </p:sp>
      <p:sp>
        <p:nvSpPr>
          <p:cNvPr id="7" name="文本框 6">
            <a:extLst>
              <a:ext uri="{FF2B5EF4-FFF2-40B4-BE49-F238E27FC236}">
                <a16:creationId xmlns:a16="http://schemas.microsoft.com/office/drawing/2014/main" id="{ECA9E520-2FD9-4398-9A02-5082D0FD5556}"/>
              </a:ext>
            </a:extLst>
          </p:cNvPr>
          <p:cNvSpPr txBox="1"/>
          <p:nvPr/>
        </p:nvSpPr>
        <p:spPr>
          <a:xfrm>
            <a:off x="951450" y="898646"/>
            <a:ext cx="1338828" cy="416909"/>
          </a:xfrm>
          <a:prstGeom prst="rect">
            <a:avLst/>
          </a:prstGeom>
          <a:noFill/>
        </p:spPr>
        <p:txBody>
          <a:bodyPr wrap="none" rtlCol="0">
            <a:spAutoFit/>
          </a:bodyPr>
          <a:lstStyle/>
          <a:p>
            <a:pPr hangingPunct="0">
              <a:lnSpc>
                <a:spcPct val="130000"/>
              </a:lnSpc>
            </a:pPr>
            <a:r>
              <a:rPr lang="zh-CN" altLang="en-US" dirty="0">
                <a:highlight>
                  <a:srgbClr val="FFFFFF"/>
                </a:highlight>
              </a:rPr>
              <a:t>实验结果：</a:t>
            </a:r>
            <a:endParaRPr lang="en-US" altLang="zh-CN" dirty="0">
              <a:highlight>
                <a:srgbClr val="FFFFFF"/>
              </a:highlight>
            </a:endParaRPr>
          </a:p>
        </p:txBody>
      </p:sp>
      <p:pic>
        <p:nvPicPr>
          <p:cNvPr id="8" name="图片 7">
            <a:extLst>
              <a:ext uri="{FF2B5EF4-FFF2-40B4-BE49-F238E27FC236}">
                <a16:creationId xmlns:a16="http://schemas.microsoft.com/office/drawing/2014/main" id="{3474AB6C-8B8A-4055-AA0D-BDCF008B7243}"/>
              </a:ext>
            </a:extLst>
          </p:cNvPr>
          <p:cNvPicPr>
            <a:picLocks noChangeAspect="1"/>
          </p:cNvPicPr>
          <p:nvPr/>
        </p:nvPicPr>
        <p:blipFill>
          <a:blip r:embed="rId3"/>
          <a:stretch>
            <a:fillRect/>
          </a:stretch>
        </p:blipFill>
        <p:spPr>
          <a:xfrm>
            <a:off x="2720340" y="863462"/>
            <a:ext cx="6099147" cy="5366731"/>
          </a:xfrm>
          <a:prstGeom prst="rect">
            <a:avLst/>
          </a:prstGeom>
        </p:spPr>
      </p:pic>
    </p:spTree>
    <p:extLst>
      <p:ext uri="{BB962C8B-B14F-4D97-AF65-F5344CB8AC3E}">
        <p14:creationId xmlns:p14="http://schemas.microsoft.com/office/powerpoint/2010/main" val="1070086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3: Plug-and-Play Networks for Image Restoration </a:t>
            </a:r>
            <a:r>
              <a:rPr lang="en-US" altLang="zh-CN" sz="3110" baseline="30000" dirty="0">
                <a:latin typeface="Arial" panose="020B0604020202020204" pitchFamily="34" charset="0"/>
                <a:cs typeface="+mn-ea"/>
                <a:sym typeface="Arial" panose="020B0604020202020204" pitchFamily="34" charset="0"/>
              </a:rPr>
              <a:t>[5]</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26</a:t>
            </a:fld>
            <a:endParaRPr lang="zh-CN" altLang="en-US" dirty="0">
              <a:latin typeface="Arial" panose="020B0604020202020204" pitchFamily="34" charset="0"/>
              <a:cs typeface="+mn-ea"/>
              <a:sym typeface="Arial" panose="020B0604020202020204" pitchFamily="34" charset="0"/>
            </a:endParaRPr>
          </a:p>
        </p:txBody>
      </p:sp>
      <p:sp>
        <p:nvSpPr>
          <p:cNvPr id="7" name="文本框 6">
            <a:extLst>
              <a:ext uri="{FF2B5EF4-FFF2-40B4-BE49-F238E27FC236}">
                <a16:creationId xmlns:a16="http://schemas.microsoft.com/office/drawing/2014/main" id="{ECA9E520-2FD9-4398-9A02-5082D0FD5556}"/>
              </a:ext>
            </a:extLst>
          </p:cNvPr>
          <p:cNvSpPr txBox="1"/>
          <p:nvPr/>
        </p:nvSpPr>
        <p:spPr>
          <a:xfrm>
            <a:off x="951450" y="898646"/>
            <a:ext cx="1338828" cy="416909"/>
          </a:xfrm>
          <a:prstGeom prst="rect">
            <a:avLst/>
          </a:prstGeom>
          <a:noFill/>
        </p:spPr>
        <p:txBody>
          <a:bodyPr wrap="none" rtlCol="0">
            <a:spAutoFit/>
          </a:bodyPr>
          <a:lstStyle/>
          <a:p>
            <a:pPr hangingPunct="0">
              <a:lnSpc>
                <a:spcPct val="130000"/>
              </a:lnSpc>
            </a:pPr>
            <a:r>
              <a:rPr lang="zh-CN" altLang="en-US" dirty="0">
                <a:highlight>
                  <a:srgbClr val="FFFFFF"/>
                </a:highlight>
              </a:rPr>
              <a:t>实验结果：</a:t>
            </a:r>
            <a:endParaRPr lang="en-US" altLang="zh-CN" dirty="0">
              <a:highlight>
                <a:srgbClr val="FFFFFF"/>
              </a:highlight>
            </a:endParaRPr>
          </a:p>
        </p:txBody>
      </p:sp>
      <p:pic>
        <p:nvPicPr>
          <p:cNvPr id="3" name="图片 2">
            <a:extLst>
              <a:ext uri="{FF2B5EF4-FFF2-40B4-BE49-F238E27FC236}">
                <a16:creationId xmlns:a16="http://schemas.microsoft.com/office/drawing/2014/main" id="{C0BFF3A6-CBFE-4136-9A75-0F4E508F2B75}"/>
              </a:ext>
            </a:extLst>
          </p:cNvPr>
          <p:cNvPicPr>
            <a:picLocks noChangeAspect="1"/>
          </p:cNvPicPr>
          <p:nvPr/>
        </p:nvPicPr>
        <p:blipFill>
          <a:blip r:embed="rId3"/>
          <a:stretch>
            <a:fillRect/>
          </a:stretch>
        </p:blipFill>
        <p:spPr>
          <a:xfrm>
            <a:off x="2209800" y="737306"/>
            <a:ext cx="8234440" cy="5736351"/>
          </a:xfrm>
          <a:prstGeom prst="rect">
            <a:avLst/>
          </a:prstGeom>
        </p:spPr>
      </p:pic>
    </p:spTree>
    <p:extLst>
      <p:ext uri="{BB962C8B-B14F-4D97-AF65-F5344CB8AC3E}">
        <p14:creationId xmlns:p14="http://schemas.microsoft.com/office/powerpoint/2010/main" val="278734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Structure-Oriented</a:t>
            </a: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27</a:t>
            </a:fld>
            <a:endParaRPr lang="zh-CN" altLang="en-US" dirty="0">
              <a:latin typeface="Arial" panose="020B0604020202020204" pitchFamily="34" charset="0"/>
              <a:cs typeface="+mn-ea"/>
              <a:sym typeface="Arial" panose="020B0604020202020204" pitchFamily="34" charset="0"/>
            </a:endParaRPr>
          </a:p>
        </p:txBody>
      </p:sp>
      <p:grpSp>
        <p:nvGrpSpPr>
          <p:cNvPr id="3" name="组合 2">
            <a:extLst>
              <a:ext uri="{FF2B5EF4-FFF2-40B4-BE49-F238E27FC236}">
                <a16:creationId xmlns:a16="http://schemas.microsoft.com/office/drawing/2014/main" id="{8563D505-E2DF-498C-8E5A-A099C92F50CA}"/>
              </a:ext>
            </a:extLst>
          </p:cNvPr>
          <p:cNvGrpSpPr/>
          <p:nvPr/>
        </p:nvGrpSpPr>
        <p:grpSpPr>
          <a:xfrm>
            <a:off x="2209800" y="990279"/>
            <a:ext cx="8556444" cy="4877442"/>
            <a:chOff x="1817778" y="990279"/>
            <a:chExt cx="8556444" cy="4877442"/>
          </a:xfrm>
        </p:grpSpPr>
        <p:pic>
          <p:nvPicPr>
            <p:cNvPr id="7" name="图片 6">
              <a:extLst>
                <a:ext uri="{FF2B5EF4-FFF2-40B4-BE49-F238E27FC236}">
                  <a16:creationId xmlns:a16="http://schemas.microsoft.com/office/drawing/2014/main" id="{EE20018A-D404-4694-8EA6-F43BE22997D0}"/>
                </a:ext>
              </a:extLst>
            </p:cNvPr>
            <p:cNvPicPr>
              <a:picLocks noChangeAspect="1"/>
            </p:cNvPicPr>
            <p:nvPr/>
          </p:nvPicPr>
          <p:blipFill rotWithShape="1">
            <a:blip r:embed="rId3"/>
            <a:srcRect b="14545"/>
            <a:stretch/>
          </p:blipFill>
          <p:spPr>
            <a:xfrm>
              <a:off x="1817778" y="990279"/>
              <a:ext cx="8556444" cy="4877442"/>
            </a:xfrm>
            <a:prstGeom prst="rect">
              <a:avLst/>
            </a:prstGeom>
          </p:spPr>
        </p:pic>
        <p:sp>
          <p:nvSpPr>
            <p:cNvPr id="8" name="矩形: 圆角 7">
              <a:extLst>
                <a:ext uri="{FF2B5EF4-FFF2-40B4-BE49-F238E27FC236}">
                  <a16:creationId xmlns:a16="http://schemas.microsoft.com/office/drawing/2014/main" id="{EC8CAF88-52A6-4A9D-A7E4-837FF1F88CAB}"/>
                </a:ext>
              </a:extLst>
            </p:cNvPr>
            <p:cNvSpPr/>
            <p:nvPr/>
          </p:nvSpPr>
          <p:spPr>
            <a:xfrm>
              <a:off x="6864847" y="3634507"/>
              <a:ext cx="1525849" cy="1914714"/>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767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4: Learned Factor Graphs</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28</a:t>
            </a:fld>
            <a:endParaRPr lang="zh-CN" altLang="en-US" dirty="0">
              <a:latin typeface="Arial" panose="020B0604020202020204" pitchFamily="34" charset="0"/>
              <a:cs typeface="+mn-ea"/>
              <a:sym typeface="Arial" panose="020B0604020202020204" pitchFamily="34" charset="0"/>
            </a:endParaRPr>
          </a:p>
        </p:txBody>
      </p:sp>
      <p:sp>
        <p:nvSpPr>
          <p:cNvPr id="5" name="文本框 4">
            <a:extLst>
              <a:ext uri="{FF2B5EF4-FFF2-40B4-BE49-F238E27FC236}">
                <a16:creationId xmlns:a16="http://schemas.microsoft.com/office/drawing/2014/main" id="{082D7B5E-63D6-4CA3-8011-05CC75953173}"/>
              </a:ext>
            </a:extLst>
          </p:cNvPr>
          <p:cNvSpPr txBox="1"/>
          <p:nvPr/>
        </p:nvSpPr>
        <p:spPr>
          <a:xfrm>
            <a:off x="951450" y="898646"/>
            <a:ext cx="7827784" cy="416909"/>
          </a:xfrm>
          <a:prstGeom prst="rect">
            <a:avLst/>
          </a:prstGeom>
          <a:noFill/>
        </p:spPr>
        <p:txBody>
          <a:bodyPr wrap="none" rtlCol="0">
            <a:spAutoFit/>
          </a:bodyPr>
          <a:lstStyle/>
          <a:p>
            <a:pPr hangingPunct="0">
              <a:lnSpc>
                <a:spcPct val="130000"/>
              </a:lnSpc>
            </a:pPr>
            <a:r>
              <a:rPr lang="zh-CN" altLang="en-US" dirty="0">
                <a:highlight>
                  <a:srgbClr val="FFFFFF"/>
                </a:highlight>
              </a:rPr>
              <a:t>问题：</a:t>
            </a:r>
            <a:r>
              <a:rPr lang="zh-CN" altLang="en-US" dirty="0"/>
              <a:t>从在集合</a:t>
            </a:r>
            <a:r>
              <a:rPr lang="en-US" altLang="zh-CN" dirty="0"/>
              <a:t>X</a:t>
            </a:r>
            <a:r>
              <a:rPr lang="zh-CN" altLang="en-US" dirty="0"/>
              <a:t>中取值的观察序列</a:t>
            </a:r>
            <a:r>
              <a:rPr lang="en-US" altLang="zh-CN" dirty="0"/>
              <a:t>{xi}</a:t>
            </a:r>
            <a:r>
              <a:rPr lang="zh-CN" altLang="en-US" dirty="0"/>
              <a:t>中恢复有限集合</a:t>
            </a:r>
            <a:r>
              <a:rPr lang="en-US" altLang="zh-CN" dirty="0"/>
              <a:t>S</a:t>
            </a:r>
            <a:r>
              <a:rPr lang="zh-CN" altLang="en-US" dirty="0"/>
              <a:t>中取值时间序列</a:t>
            </a:r>
            <a:r>
              <a:rPr lang="en-US" altLang="zh-CN" dirty="0"/>
              <a:t>{</a:t>
            </a:r>
            <a:r>
              <a:rPr lang="en-US" altLang="zh-CN" dirty="0" err="1"/>
              <a:t>si</a:t>
            </a:r>
            <a:r>
              <a:rPr lang="en-US" altLang="zh-CN" dirty="0"/>
              <a:t>}</a:t>
            </a:r>
            <a:endParaRPr lang="en-US" altLang="zh-CN" dirty="0">
              <a:highlight>
                <a:srgbClr val="FFFFFF"/>
              </a:highlight>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4DF1098-9E4B-4CA4-8165-256D9CB2FC99}"/>
                  </a:ext>
                </a:extLst>
              </p:cNvPr>
              <p:cNvSpPr txBox="1"/>
              <p:nvPr/>
            </p:nvSpPr>
            <p:spPr>
              <a:xfrm>
                <a:off x="3557404" y="3268411"/>
                <a:ext cx="1817805" cy="321178"/>
              </a:xfrm>
              <a:prstGeom prst="rect">
                <a:avLst/>
              </a:prstGeom>
              <a:noFill/>
            </p:spPr>
            <p:txBody>
              <a:bodyPr wrap="none" lIns="0" tIns="0" rIns="0" bIns="0" rtlCol="0">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a:fld id="{0CDF78AC-8E5A-44E8-8CA6-EC510C58FD69}" type="mathplaceholder">
                        <a:rPr lang="zh-CN" altLang="en-US" sz="1600" i="1" spc="100" smtClean="0">
                          <a:solidFill>
                            <a:schemeClr val="accent4">
                              <a:lumMod val="20000"/>
                              <a:lumOff val="80000"/>
                            </a:schemeClr>
                          </a:solidFill>
                          <a:latin typeface="Cambria Math" panose="02040503050406030204" pitchFamily="18" charset="0"/>
                          <a:ea typeface="思源黑体 CN Normal" panose="020B0400000000000000" pitchFamily="34" charset="-122"/>
                        </a:rPr>
                        <a:t>在此处键入公式。</a:t>
                      </a:fld>
                    </m:oMath>
                  </m:oMathPara>
                </a14:m>
                <a:endParaRPr lang="zh-CN" altLang="en-US"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endParaRPr>
              </a:p>
            </p:txBody>
          </p:sp>
        </mc:Choice>
        <mc:Fallback xmlns="">
          <p:sp>
            <p:nvSpPr>
              <p:cNvPr id="12" name="文本框 11">
                <a:extLst>
                  <a:ext uri="{FF2B5EF4-FFF2-40B4-BE49-F238E27FC236}">
                    <a16:creationId xmlns:a16="http://schemas.microsoft.com/office/drawing/2014/main" id="{C4DF1098-9E4B-4CA4-8165-256D9CB2FC99}"/>
                  </a:ext>
                </a:extLst>
              </p:cNvPr>
              <p:cNvSpPr txBox="1">
                <a:spLocks noRot="1" noChangeAspect="1" noMove="1" noResize="1" noEditPoints="1" noAdjustHandles="1" noChangeArrowheads="1" noChangeShapeType="1" noTextEdit="1"/>
              </p:cNvSpPr>
              <p:nvPr/>
            </p:nvSpPr>
            <p:spPr>
              <a:xfrm>
                <a:off x="3557404" y="3268411"/>
                <a:ext cx="1817805" cy="321178"/>
              </a:xfrm>
              <a:prstGeom prst="rect">
                <a:avLst/>
              </a:prstGeom>
              <a:blipFill>
                <a:blip r:embed="rId4"/>
                <a:stretch>
                  <a:fillRect l="-3356" b="-15094"/>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493D713B-E32E-46C0-9810-F6628855519C}"/>
              </a:ext>
            </a:extLst>
          </p:cNvPr>
          <p:cNvSpPr txBox="1"/>
          <p:nvPr/>
        </p:nvSpPr>
        <p:spPr>
          <a:xfrm>
            <a:off x="951450" y="2010385"/>
            <a:ext cx="2935058" cy="741357"/>
          </a:xfrm>
          <a:prstGeom prst="rect">
            <a:avLst/>
          </a:prstGeom>
          <a:noFill/>
        </p:spPr>
        <p:txBody>
          <a:bodyPr wrap="square" rtlCol="0">
            <a:spAutoFit/>
          </a:bodyPr>
          <a:lstStyle/>
          <a:p>
            <a:pPr hangingPunct="0">
              <a:lnSpc>
                <a:spcPct val="130000"/>
              </a:lnSpc>
            </a:pPr>
            <a:r>
              <a:rPr lang="zh-CN" altLang="en-US" dirty="0">
                <a:highlight>
                  <a:srgbClr val="FFFFFF"/>
                </a:highlight>
              </a:rPr>
              <a:t>算法：</a:t>
            </a:r>
            <a:r>
              <a:rPr lang="zh-CN" altLang="en-US" dirty="0"/>
              <a:t>因子图和积算法</a:t>
            </a:r>
            <a:r>
              <a:rPr lang="en-US" altLang="zh-CN" baseline="30000" dirty="0"/>
              <a:t>[6]</a:t>
            </a:r>
          </a:p>
          <a:p>
            <a:pPr hangingPunct="0">
              <a:lnSpc>
                <a:spcPct val="130000"/>
              </a:lnSpc>
            </a:pPr>
            <a:endParaRPr lang="en-US" altLang="zh-CN" sz="1600" spc="100" dirty="0">
              <a:highlight>
                <a:srgbClr val="FFFFFF"/>
              </a:highlight>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E0065ECA-A3F5-4E3E-BEA3-045329FF01DE}"/>
              </a:ext>
            </a:extLst>
          </p:cNvPr>
          <p:cNvSpPr txBox="1"/>
          <p:nvPr/>
        </p:nvSpPr>
        <p:spPr>
          <a:xfrm>
            <a:off x="344473" y="6072245"/>
            <a:ext cx="11503053" cy="276999"/>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defRPr sz="1600" b="1">
                <a:solidFill>
                  <a:srgbClr val="C00000"/>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defRPr>
            </a:lvl1pPr>
          </a:lstStyle>
          <a:p>
            <a:r>
              <a:rPr lang="en-US" altLang="zh-CN" sz="1200" b="0" dirty="0">
                <a:solidFill>
                  <a:schemeClr val="tx1"/>
                </a:solidFill>
                <a:effectLst/>
              </a:rPr>
              <a:t>[6] F. R. </a:t>
            </a:r>
            <a:r>
              <a:rPr lang="en-US" altLang="zh-CN" sz="1200" b="0" dirty="0" err="1">
                <a:solidFill>
                  <a:schemeClr val="tx1"/>
                </a:solidFill>
                <a:effectLst/>
              </a:rPr>
              <a:t>Kschischang</a:t>
            </a:r>
            <a:r>
              <a:rPr lang="en-US" altLang="zh-CN" sz="1200" b="0" dirty="0">
                <a:solidFill>
                  <a:schemeClr val="tx1"/>
                </a:solidFill>
                <a:effectLst/>
              </a:rPr>
              <a:t>, B. J. Frey, and H.-A. </a:t>
            </a:r>
            <a:r>
              <a:rPr lang="en-US" altLang="zh-CN" sz="1200" b="0" dirty="0" err="1">
                <a:solidFill>
                  <a:schemeClr val="tx1"/>
                </a:solidFill>
                <a:effectLst/>
              </a:rPr>
              <a:t>Loeliger</a:t>
            </a:r>
            <a:r>
              <a:rPr lang="en-US" altLang="zh-CN" sz="1200" b="0" dirty="0">
                <a:solidFill>
                  <a:schemeClr val="tx1"/>
                </a:solidFill>
                <a:effectLst/>
              </a:rPr>
              <a:t>, “Factor graphs and the sum-product algorithm,” IEEE Trans. Inf. Theory, vol. 47, no. 2,pp. 498–519, 2001.</a:t>
            </a:r>
          </a:p>
        </p:txBody>
      </p:sp>
      <p:pic>
        <p:nvPicPr>
          <p:cNvPr id="14" name="图片 13">
            <a:extLst>
              <a:ext uri="{FF2B5EF4-FFF2-40B4-BE49-F238E27FC236}">
                <a16:creationId xmlns:a16="http://schemas.microsoft.com/office/drawing/2014/main" id="{74298F20-03CC-4F53-85B3-083C9E7B27E9}"/>
              </a:ext>
            </a:extLst>
          </p:cNvPr>
          <p:cNvPicPr>
            <a:picLocks noChangeAspect="1"/>
          </p:cNvPicPr>
          <p:nvPr/>
        </p:nvPicPr>
        <p:blipFill>
          <a:blip r:embed="rId5"/>
          <a:stretch>
            <a:fillRect/>
          </a:stretch>
        </p:blipFill>
        <p:spPr>
          <a:xfrm>
            <a:off x="4253041" y="1430246"/>
            <a:ext cx="3039299" cy="609170"/>
          </a:xfrm>
          <a:prstGeom prst="rect">
            <a:avLst/>
          </a:prstGeom>
        </p:spPr>
      </p:pic>
      <p:pic>
        <p:nvPicPr>
          <p:cNvPr id="22" name="图片 21">
            <a:extLst>
              <a:ext uri="{FF2B5EF4-FFF2-40B4-BE49-F238E27FC236}">
                <a16:creationId xmlns:a16="http://schemas.microsoft.com/office/drawing/2014/main" id="{497A90EB-288B-4735-8042-36DD7A0C181B}"/>
              </a:ext>
            </a:extLst>
          </p:cNvPr>
          <p:cNvPicPr>
            <a:picLocks noChangeAspect="1"/>
          </p:cNvPicPr>
          <p:nvPr/>
        </p:nvPicPr>
        <p:blipFill>
          <a:blip r:embed="rId6"/>
          <a:stretch>
            <a:fillRect/>
          </a:stretch>
        </p:blipFill>
        <p:spPr>
          <a:xfrm>
            <a:off x="3493846" y="2010385"/>
            <a:ext cx="3772364" cy="3951290"/>
          </a:xfrm>
          <a:prstGeom prst="rect">
            <a:avLst/>
          </a:prstGeom>
        </p:spPr>
      </p:pic>
      <p:sp>
        <p:nvSpPr>
          <p:cNvPr id="25" name="矩形: 圆角 24">
            <a:extLst>
              <a:ext uri="{FF2B5EF4-FFF2-40B4-BE49-F238E27FC236}">
                <a16:creationId xmlns:a16="http://schemas.microsoft.com/office/drawing/2014/main" id="{1CD0CC25-6F64-471D-A4DB-AC7B48C7D0CE}"/>
              </a:ext>
            </a:extLst>
          </p:cNvPr>
          <p:cNvSpPr/>
          <p:nvPr/>
        </p:nvSpPr>
        <p:spPr>
          <a:xfrm>
            <a:off x="5128259" y="3067050"/>
            <a:ext cx="889159" cy="276225"/>
          </a:xfrm>
          <a:prstGeom prst="round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a:extLst>
              <a:ext uri="{FF2B5EF4-FFF2-40B4-BE49-F238E27FC236}">
                <a16:creationId xmlns:a16="http://schemas.microsoft.com/office/drawing/2014/main" id="{FD4B806E-D151-4C3F-B8BC-D3302F91EB8F}"/>
              </a:ext>
            </a:extLst>
          </p:cNvPr>
          <p:cNvGrpSpPr/>
          <p:nvPr/>
        </p:nvGrpSpPr>
        <p:grpSpPr>
          <a:xfrm>
            <a:off x="7266210" y="2857996"/>
            <a:ext cx="4466014" cy="515310"/>
            <a:chOff x="7375383" y="3010756"/>
            <a:chExt cx="4466014" cy="515310"/>
          </a:xfrm>
        </p:grpSpPr>
        <p:pic>
          <p:nvPicPr>
            <p:cNvPr id="26" name="图片 25">
              <a:extLst>
                <a:ext uri="{FF2B5EF4-FFF2-40B4-BE49-F238E27FC236}">
                  <a16:creationId xmlns:a16="http://schemas.microsoft.com/office/drawing/2014/main" id="{8A22110E-006A-47AE-9716-821527C3E807}"/>
                </a:ext>
              </a:extLst>
            </p:cNvPr>
            <p:cNvPicPr>
              <a:picLocks noChangeAspect="1"/>
            </p:cNvPicPr>
            <p:nvPr/>
          </p:nvPicPr>
          <p:blipFill>
            <a:blip r:embed="rId7"/>
            <a:stretch>
              <a:fillRect/>
            </a:stretch>
          </p:blipFill>
          <p:spPr>
            <a:xfrm>
              <a:off x="7375383" y="3010756"/>
              <a:ext cx="4466014" cy="515310"/>
            </a:xfrm>
            <a:prstGeom prst="rect">
              <a:avLst/>
            </a:prstGeom>
          </p:spPr>
        </p:pic>
        <p:sp>
          <p:nvSpPr>
            <p:cNvPr id="27" name="矩形: 圆角 26">
              <a:extLst>
                <a:ext uri="{FF2B5EF4-FFF2-40B4-BE49-F238E27FC236}">
                  <a16:creationId xmlns:a16="http://schemas.microsoft.com/office/drawing/2014/main" id="{3B7B7218-9408-447B-911C-8C8A54DC9ED7}"/>
                </a:ext>
              </a:extLst>
            </p:cNvPr>
            <p:cNvSpPr/>
            <p:nvPr/>
          </p:nvSpPr>
          <p:spPr>
            <a:xfrm>
              <a:off x="7448786" y="3067050"/>
              <a:ext cx="4187129" cy="459016"/>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6" name="直接连接符 35">
            <a:extLst>
              <a:ext uri="{FF2B5EF4-FFF2-40B4-BE49-F238E27FC236}">
                <a16:creationId xmlns:a16="http://schemas.microsoft.com/office/drawing/2014/main" id="{53564B1C-9D6F-4E51-93B8-9E62297E4C85}"/>
              </a:ext>
            </a:extLst>
          </p:cNvPr>
          <p:cNvCxnSpPr/>
          <p:nvPr/>
        </p:nvCxnSpPr>
        <p:spPr>
          <a:xfrm flipV="1">
            <a:off x="6017418" y="2914290"/>
            <a:ext cx="1381544" cy="1527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0BF515D-1070-42A6-9E4B-89B4010CA345}"/>
              </a:ext>
            </a:extLst>
          </p:cNvPr>
          <p:cNvCxnSpPr/>
          <p:nvPr/>
        </p:nvCxnSpPr>
        <p:spPr>
          <a:xfrm>
            <a:off x="6017418" y="3328395"/>
            <a:ext cx="1388524" cy="520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40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4: Learned Factor Graphs</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29</a:t>
            </a:fld>
            <a:endParaRPr lang="zh-CN" altLang="en-US" dirty="0">
              <a:latin typeface="Arial" panose="020B0604020202020204" pitchFamily="34" charset="0"/>
              <a:cs typeface="+mn-ea"/>
              <a:sym typeface="Arial" panose="020B0604020202020204" pitchFamily="34" charset="0"/>
            </a:endParaRPr>
          </a:p>
        </p:txBody>
      </p:sp>
      <p:sp>
        <p:nvSpPr>
          <p:cNvPr id="23" name="文本框 22">
            <a:extLst>
              <a:ext uri="{FF2B5EF4-FFF2-40B4-BE49-F238E27FC236}">
                <a16:creationId xmlns:a16="http://schemas.microsoft.com/office/drawing/2014/main" id="{E0065ECA-A3F5-4E3E-BEA3-045329FF01DE}"/>
              </a:ext>
            </a:extLst>
          </p:cNvPr>
          <p:cNvSpPr txBox="1"/>
          <p:nvPr/>
        </p:nvSpPr>
        <p:spPr>
          <a:xfrm>
            <a:off x="408868" y="5894234"/>
            <a:ext cx="11503053" cy="461665"/>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defRPr sz="1200" b="0">
                <a:effectLst/>
                <a:latin typeface="Arial" panose="020B0604020202020204" pitchFamily="34" charset="0"/>
                <a:ea typeface="微软雅黑" panose="020B0503020204020204" pitchFamily="34" charset="-122"/>
                <a:cs typeface="+mn-ea"/>
              </a:defRPr>
            </a:lvl1pPr>
          </a:lstStyle>
          <a:p>
            <a:r>
              <a:rPr lang="en-US" altLang="zh-CN" dirty="0"/>
              <a:t>[7] N. </a:t>
            </a:r>
            <a:r>
              <a:rPr lang="en-US" altLang="zh-CN" dirty="0" err="1"/>
              <a:t>Shlezinger</a:t>
            </a:r>
            <a:r>
              <a:rPr lang="en-US" altLang="zh-CN" dirty="0"/>
              <a:t>, N. </a:t>
            </a:r>
            <a:r>
              <a:rPr lang="en-US" altLang="zh-CN" dirty="0" err="1"/>
              <a:t>Farsad</a:t>
            </a:r>
            <a:r>
              <a:rPr lang="en-US" altLang="zh-CN" dirty="0"/>
              <a:t>, Y . C. </a:t>
            </a:r>
            <a:r>
              <a:rPr lang="en-US" altLang="zh-CN" dirty="0" err="1"/>
              <a:t>Eldar</a:t>
            </a:r>
            <a:r>
              <a:rPr lang="en-US" altLang="zh-CN" dirty="0"/>
              <a:t>, and A. J. Goldsmith, “Data-driven factor graphs for deep symbol detection,” in International Symposium on Information Theory (ISIT). IEEE, 2020, pp. 2682–2687.</a:t>
            </a:r>
          </a:p>
        </p:txBody>
      </p:sp>
      <p:pic>
        <p:nvPicPr>
          <p:cNvPr id="3" name="图片 2">
            <a:extLst>
              <a:ext uri="{FF2B5EF4-FFF2-40B4-BE49-F238E27FC236}">
                <a16:creationId xmlns:a16="http://schemas.microsoft.com/office/drawing/2014/main" id="{FC8499D2-A832-4EE8-8C28-B2481F47FAAA}"/>
              </a:ext>
            </a:extLst>
          </p:cNvPr>
          <p:cNvPicPr>
            <a:picLocks noChangeAspect="1"/>
          </p:cNvPicPr>
          <p:nvPr/>
        </p:nvPicPr>
        <p:blipFill rotWithShape="1">
          <a:blip r:embed="rId3"/>
          <a:srcRect l="587" t="6073"/>
          <a:stretch/>
        </p:blipFill>
        <p:spPr>
          <a:xfrm>
            <a:off x="1363980" y="909238"/>
            <a:ext cx="8978830" cy="4984996"/>
          </a:xfrm>
          <a:prstGeom prst="rect">
            <a:avLst/>
          </a:prstGeom>
        </p:spPr>
      </p:pic>
    </p:spTree>
    <p:extLst>
      <p:ext uri="{BB962C8B-B14F-4D97-AF65-F5344CB8AC3E}">
        <p14:creationId xmlns:p14="http://schemas.microsoft.com/office/powerpoint/2010/main" val="3465138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54657" y="1370503"/>
            <a:ext cx="6252527" cy="1899920"/>
            <a:chOff x="1397953" y="924560"/>
            <a:chExt cx="6252527" cy="1899920"/>
          </a:xfrm>
        </p:grpSpPr>
        <p:sp>
          <p:nvSpPr>
            <p:cNvPr id="8" name="文本框 7"/>
            <p:cNvSpPr txBox="1"/>
            <p:nvPr/>
          </p:nvSpPr>
          <p:spPr>
            <a:xfrm>
              <a:off x="1397953" y="924560"/>
              <a:ext cx="577215" cy="1170940"/>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10" name="文本框 9"/>
            <p:cNvSpPr txBox="1"/>
            <p:nvPr/>
          </p:nvSpPr>
          <p:spPr>
            <a:xfrm>
              <a:off x="2011684" y="1377240"/>
              <a:ext cx="1503680" cy="570865"/>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One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519414" y="1981662"/>
              <a:ext cx="3302507" cy="809261"/>
            </a:xfrm>
            <a:prstGeom prst="rect">
              <a:avLst/>
            </a:prstGeom>
            <a:noFill/>
          </p:spPr>
          <p:txBody>
            <a:bodyPr wrap="none" rtlCol="0">
              <a:spAutoFit/>
            </a:bodyPr>
            <a:lstStyle/>
            <a:p>
              <a:pPr algn="just" hangingPunct="0">
                <a:lnSpc>
                  <a:spcPct val="130000"/>
                </a:lnSpc>
              </a:pPr>
              <a:r>
                <a:rPr lang="en-US" altLang="zh-CN"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Background</a:t>
              </a:r>
              <a:endPar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22880" cy="3169285"/>
          </a:xfrm>
          <a:prstGeom prst="rect">
            <a:avLst/>
          </a:prstGeom>
        </p:spPr>
        <p:txBody>
          <a:bodyPr wrap="none">
            <a:spAutoFit/>
          </a:bodyPr>
          <a:lstStyle/>
          <a:p>
            <a:r>
              <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壹</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4: Learned Factor Graphs</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30</a:t>
            </a:fld>
            <a:endParaRPr lang="zh-CN" altLang="en-US" dirty="0">
              <a:latin typeface="Arial" panose="020B0604020202020204" pitchFamily="34" charset="0"/>
              <a:cs typeface="+mn-ea"/>
              <a:sym typeface="Arial" panose="020B0604020202020204" pitchFamily="34" charset="0"/>
            </a:endParaRPr>
          </a:p>
        </p:txBody>
      </p:sp>
      <p:pic>
        <p:nvPicPr>
          <p:cNvPr id="4" name="图片 3">
            <a:extLst>
              <a:ext uri="{FF2B5EF4-FFF2-40B4-BE49-F238E27FC236}">
                <a16:creationId xmlns:a16="http://schemas.microsoft.com/office/drawing/2014/main" id="{EF01CCD3-D331-4855-8CC4-5F6F65444BAA}"/>
              </a:ext>
            </a:extLst>
          </p:cNvPr>
          <p:cNvPicPr>
            <a:picLocks noChangeAspect="1"/>
          </p:cNvPicPr>
          <p:nvPr/>
        </p:nvPicPr>
        <p:blipFill>
          <a:blip r:embed="rId3"/>
          <a:stretch>
            <a:fillRect/>
          </a:stretch>
        </p:blipFill>
        <p:spPr>
          <a:xfrm>
            <a:off x="0" y="737306"/>
            <a:ext cx="12192000" cy="4986931"/>
          </a:xfrm>
          <a:prstGeom prst="rect">
            <a:avLst/>
          </a:prstGeom>
        </p:spPr>
      </p:pic>
      <p:sp>
        <p:nvSpPr>
          <p:cNvPr id="9" name="文本框 8">
            <a:extLst>
              <a:ext uri="{FF2B5EF4-FFF2-40B4-BE49-F238E27FC236}">
                <a16:creationId xmlns:a16="http://schemas.microsoft.com/office/drawing/2014/main" id="{60A8287E-3B36-4545-A2B3-EB499203E5AD}"/>
              </a:ext>
            </a:extLst>
          </p:cNvPr>
          <p:cNvSpPr txBox="1"/>
          <p:nvPr/>
        </p:nvSpPr>
        <p:spPr>
          <a:xfrm>
            <a:off x="482690" y="716854"/>
            <a:ext cx="1338828" cy="416909"/>
          </a:xfrm>
          <a:prstGeom prst="rect">
            <a:avLst/>
          </a:prstGeom>
          <a:noFill/>
        </p:spPr>
        <p:txBody>
          <a:bodyPr wrap="none" rtlCol="0">
            <a:spAutoFit/>
          </a:bodyPr>
          <a:lstStyle/>
          <a:p>
            <a:pPr hangingPunct="0">
              <a:lnSpc>
                <a:spcPct val="130000"/>
              </a:lnSpc>
            </a:pPr>
            <a:r>
              <a:rPr lang="zh-CN" altLang="en-US" dirty="0">
                <a:highlight>
                  <a:srgbClr val="FFFFFF"/>
                </a:highlight>
              </a:rPr>
              <a:t>实验结果：</a:t>
            </a:r>
            <a:endParaRPr lang="en-US" altLang="zh-CN" dirty="0">
              <a:highlight>
                <a:srgbClr val="FFFFFF"/>
              </a:highlight>
            </a:endParaRPr>
          </a:p>
        </p:txBody>
      </p:sp>
    </p:spTree>
    <p:extLst>
      <p:ext uri="{BB962C8B-B14F-4D97-AF65-F5344CB8AC3E}">
        <p14:creationId xmlns:p14="http://schemas.microsoft.com/office/powerpoint/2010/main" val="3440369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Neural Augmentation</a:t>
            </a: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31</a:t>
            </a:fld>
            <a:endParaRPr lang="zh-CN" altLang="en-US" dirty="0">
              <a:latin typeface="Arial" panose="020B0604020202020204" pitchFamily="34" charset="0"/>
              <a:cs typeface="+mn-ea"/>
              <a:sym typeface="Arial" panose="020B0604020202020204" pitchFamily="34" charset="0"/>
            </a:endParaRPr>
          </a:p>
        </p:txBody>
      </p:sp>
      <p:grpSp>
        <p:nvGrpSpPr>
          <p:cNvPr id="3" name="组合 2">
            <a:extLst>
              <a:ext uri="{FF2B5EF4-FFF2-40B4-BE49-F238E27FC236}">
                <a16:creationId xmlns:a16="http://schemas.microsoft.com/office/drawing/2014/main" id="{8563D505-E2DF-498C-8E5A-A099C92F50CA}"/>
              </a:ext>
            </a:extLst>
          </p:cNvPr>
          <p:cNvGrpSpPr/>
          <p:nvPr/>
        </p:nvGrpSpPr>
        <p:grpSpPr>
          <a:xfrm>
            <a:off x="2209800" y="990279"/>
            <a:ext cx="8556444" cy="4877442"/>
            <a:chOff x="1817778" y="990279"/>
            <a:chExt cx="8556444" cy="4877442"/>
          </a:xfrm>
        </p:grpSpPr>
        <p:pic>
          <p:nvPicPr>
            <p:cNvPr id="7" name="图片 6">
              <a:extLst>
                <a:ext uri="{FF2B5EF4-FFF2-40B4-BE49-F238E27FC236}">
                  <a16:creationId xmlns:a16="http://schemas.microsoft.com/office/drawing/2014/main" id="{EE20018A-D404-4694-8EA6-F43BE22997D0}"/>
                </a:ext>
              </a:extLst>
            </p:cNvPr>
            <p:cNvPicPr>
              <a:picLocks noChangeAspect="1"/>
            </p:cNvPicPr>
            <p:nvPr/>
          </p:nvPicPr>
          <p:blipFill rotWithShape="1">
            <a:blip r:embed="rId3"/>
            <a:srcRect b="14545"/>
            <a:stretch/>
          </p:blipFill>
          <p:spPr>
            <a:xfrm>
              <a:off x="1817778" y="990279"/>
              <a:ext cx="8556444" cy="4877442"/>
            </a:xfrm>
            <a:prstGeom prst="rect">
              <a:avLst/>
            </a:prstGeom>
          </p:spPr>
        </p:pic>
        <p:sp>
          <p:nvSpPr>
            <p:cNvPr id="8" name="矩形: 圆角 7">
              <a:extLst>
                <a:ext uri="{FF2B5EF4-FFF2-40B4-BE49-F238E27FC236}">
                  <a16:creationId xmlns:a16="http://schemas.microsoft.com/office/drawing/2014/main" id="{EC8CAF88-52A6-4A9D-A7E4-837FF1F88CAB}"/>
                </a:ext>
              </a:extLst>
            </p:cNvPr>
            <p:cNvSpPr/>
            <p:nvPr/>
          </p:nvSpPr>
          <p:spPr>
            <a:xfrm>
              <a:off x="8393501" y="3634506"/>
              <a:ext cx="1908071" cy="2047337"/>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30923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Neural Augmentation</a:t>
            </a: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32</a:t>
            </a:fld>
            <a:endParaRPr lang="zh-CN" altLang="en-US" dirty="0">
              <a:latin typeface="Arial" panose="020B0604020202020204" pitchFamily="34" charset="0"/>
              <a:cs typeface="+mn-ea"/>
              <a:sym typeface="Arial" panose="020B0604020202020204" pitchFamily="34" charset="0"/>
            </a:endParaRPr>
          </a:p>
        </p:txBody>
      </p:sp>
      <p:pic>
        <p:nvPicPr>
          <p:cNvPr id="4" name="图片 3">
            <a:extLst>
              <a:ext uri="{FF2B5EF4-FFF2-40B4-BE49-F238E27FC236}">
                <a16:creationId xmlns:a16="http://schemas.microsoft.com/office/drawing/2014/main" id="{8D8E6A17-F419-4180-A40C-1DF01EB14AE3}"/>
              </a:ext>
            </a:extLst>
          </p:cNvPr>
          <p:cNvPicPr>
            <a:picLocks noChangeAspect="1"/>
          </p:cNvPicPr>
          <p:nvPr/>
        </p:nvPicPr>
        <p:blipFill>
          <a:blip r:embed="rId3"/>
          <a:stretch>
            <a:fillRect/>
          </a:stretch>
        </p:blipFill>
        <p:spPr>
          <a:xfrm>
            <a:off x="970835" y="885470"/>
            <a:ext cx="10250330" cy="5087060"/>
          </a:xfrm>
          <a:prstGeom prst="rect">
            <a:avLst/>
          </a:prstGeom>
        </p:spPr>
      </p:pic>
    </p:spTree>
    <p:extLst>
      <p:ext uri="{BB962C8B-B14F-4D97-AF65-F5344CB8AC3E}">
        <p14:creationId xmlns:p14="http://schemas.microsoft.com/office/powerpoint/2010/main" val="1533658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5: Neural-Augmented Kalman Smoothing </a:t>
            </a:r>
            <a:r>
              <a:rPr lang="en-US" altLang="zh-CN" sz="3110" baseline="30000" dirty="0">
                <a:latin typeface="Arial" panose="020B0604020202020204" pitchFamily="34" charset="0"/>
                <a:cs typeface="+mn-ea"/>
                <a:sym typeface="Arial" panose="020B0604020202020204" pitchFamily="34" charset="0"/>
              </a:rPr>
              <a:t>[8]</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33</a:t>
            </a:fld>
            <a:endParaRPr lang="zh-CN" altLang="en-US" dirty="0">
              <a:latin typeface="Arial" panose="020B0604020202020204" pitchFamily="34" charset="0"/>
              <a:cs typeface="+mn-ea"/>
              <a:sym typeface="Arial" panose="020B0604020202020204" pitchFamily="34" charset="0"/>
            </a:endParaRPr>
          </a:p>
        </p:txBody>
      </p:sp>
      <p:sp>
        <p:nvSpPr>
          <p:cNvPr id="5" name="文本框 4">
            <a:extLst>
              <a:ext uri="{FF2B5EF4-FFF2-40B4-BE49-F238E27FC236}">
                <a16:creationId xmlns:a16="http://schemas.microsoft.com/office/drawing/2014/main" id="{082D7B5E-63D6-4CA3-8011-05CC75953173}"/>
              </a:ext>
            </a:extLst>
          </p:cNvPr>
          <p:cNvSpPr txBox="1"/>
          <p:nvPr/>
        </p:nvSpPr>
        <p:spPr>
          <a:xfrm>
            <a:off x="487864" y="821864"/>
            <a:ext cx="8071440" cy="1137556"/>
          </a:xfrm>
          <a:prstGeom prst="rect">
            <a:avLst/>
          </a:prstGeom>
          <a:noFill/>
        </p:spPr>
        <p:txBody>
          <a:bodyPr wrap="none" rtlCol="0">
            <a:spAutoFit/>
          </a:bodyPr>
          <a:lstStyle/>
          <a:p>
            <a:pPr hangingPunct="0">
              <a:lnSpc>
                <a:spcPct val="130000"/>
              </a:lnSpc>
            </a:pPr>
            <a:r>
              <a:rPr lang="zh-CN" altLang="en-US" dirty="0">
                <a:highlight>
                  <a:srgbClr val="FFFFFF"/>
                </a:highlight>
              </a:rPr>
              <a:t>问题：</a:t>
            </a:r>
            <a:r>
              <a:rPr lang="en-US" altLang="zh-CN" dirty="0"/>
              <a:t>DNN</a:t>
            </a:r>
            <a:r>
              <a:rPr lang="zh-CN" altLang="en-US" dirty="0"/>
              <a:t>辅助卡尔曼平滑器在以状态空间模型为特征的环境中实现状态估计</a:t>
            </a:r>
            <a:endParaRPr lang="en-US" altLang="zh-CN" dirty="0"/>
          </a:p>
          <a:p>
            <a:pPr hangingPunct="0">
              <a:lnSpc>
                <a:spcPct val="130000"/>
              </a:lnSpc>
            </a:pPr>
            <a:endParaRPr lang="en-US" altLang="zh-CN" dirty="0">
              <a:highlight>
                <a:srgbClr val="FFFFFF"/>
              </a:highlight>
            </a:endParaRPr>
          </a:p>
          <a:p>
            <a:pPr hangingPunct="0">
              <a:lnSpc>
                <a:spcPct val="130000"/>
              </a:lnSpc>
            </a:pPr>
            <a:r>
              <a:rPr lang="zh-CN" altLang="en-US" dirty="0">
                <a:highlight>
                  <a:srgbClr val="FFFFFF"/>
                </a:highlight>
              </a:rPr>
              <a:t>场景：线性高斯状态空间模型（对于真实的状态动作有一个不精确的近似）</a:t>
            </a:r>
            <a:endParaRPr lang="zh-CN" altLang="en-US" sz="1600" spc="100" dirty="0">
              <a:highlight>
                <a:srgbClr val="FFFFFF"/>
              </a:highlight>
              <a:latin typeface="思源黑体 CN Normal" panose="020B0400000000000000" pitchFamily="34" charset="-122"/>
              <a:ea typeface="思源黑体 CN Normal" panose="020B0400000000000000" pitchFamily="34" charset="-122"/>
            </a:endParaRPr>
          </a:p>
        </p:txBody>
      </p:sp>
      <p:sp>
        <p:nvSpPr>
          <p:cNvPr id="23" name="文本框 22">
            <a:extLst>
              <a:ext uri="{FF2B5EF4-FFF2-40B4-BE49-F238E27FC236}">
                <a16:creationId xmlns:a16="http://schemas.microsoft.com/office/drawing/2014/main" id="{E0065ECA-A3F5-4E3E-BEA3-045329FF01DE}"/>
              </a:ext>
            </a:extLst>
          </p:cNvPr>
          <p:cNvSpPr txBox="1"/>
          <p:nvPr/>
        </p:nvSpPr>
        <p:spPr>
          <a:xfrm>
            <a:off x="446968" y="5689072"/>
            <a:ext cx="11503053" cy="584775"/>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defRPr sz="1600" b="0">
                <a:effectLst/>
                <a:latin typeface="Arial" panose="020B0604020202020204" pitchFamily="34" charset="0"/>
                <a:ea typeface="微软雅黑" panose="020B0503020204020204" pitchFamily="34" charset="-122"/>
                <a:cs typeface="+mn-ea"/>
              </a:defRPr>
            </a:lvl1pPr>
          </a:lstStyle>
          <a:p>
            <a:r>
              <a:rPr lang="en-US" altLang="zh-CN" dirty="0"/>
              <a:t>[8] V . G. </a:t>
            </a:r>
            <a:r>
              <a:rPr lang="en-US" altLang="zh-CN" dirty="0" err="1"/>
              <a:t>Satorras</a:t>
            </a:r>
            <a:r>
              <a:rPr lang="en-US" altLang="zh-CN" dirty="0"/>
              <a:t>, Z. </a:t>
            </a:r>
            <a:r>
              <a:rPr lang="en-US" altLang="zh-CN" dirty="0" err="1"/>
              <a:t>Akata</a:t>
            </a:r>
            <a:r>
              <a:rPr lang="en-US" altLang="zh-CN" dirty="0"/>
              <a:t>, and M. Welling, “Combining generative and discriminative models for hybrid inference,” in Advances in Neural Information Processing Systems, 2019, pp. 13 802–13 812.</a:t>
            </a:r>
          </a:p>
        </p:txBody>
      </p:sp>
      <p:grpSp>
        <p:nvGrpSpPr>
          <p:cNvPr id="6" name="组合 5">
            <a:extLst>
              <a:ext uri="{FF2B5EF4-FFF2-40B4-BE49-F238E27FC236}">
                <a16:creationId xmlns:a16="http://schemas.microsoft.com/office/drawing/2014/main" id="{0518E221-AEEB-4405-BE2C-612CD19A35DB}"/>
              </a:ext>
            </a:extLst>
          </p:cNvPr>
          <p:cNvGrpSpPr/>
          <p:nvPr/>
        </p:nvGrpSpPr>
        <p:grpSpPr>
          <a:xfrm>
            <a:off x="1146825" y="3743275"/>
            <a:ext cx="7165010" cy="939057"/>
            <a:chOff x="1148707" y="2680572"/>
            <a:chExt cx="7165010" cy="939057"/>
          </a:xfrm>
        </p:grpSpPr>
        <p:sp>
          <p:nvSpPr>
            <p:cNvPr id="21" name="文本框 20">
              <a:extLst>
                <a:ext uri="{FF2B5EF4-FFF2-40B4-BE49-F238E27FC236}">
                  <a16:creationId xmlns:a16="http://schemas.microsoft.com/office/drawing/2014/main" id="{493D713B-E32E-46C0-9810-F6628855519C}"/>
                </a:ext>
              </a:extLst>
            </p:cNvPr>
            <p:cNvSpPr txBox="1"/>
            <p:nvPr/>
          </p:nvSpPr>
          <p:spPr>
            <a:xfrm>
              <a:off x="1148707" y="2840231"/>
              <a:ext cx="1800493" cy="417358"/>
            </a:xfrm>
            <a:prstGeom prst="rect">
              <a:avLst/>
            </a:prstGeom>
            <a:noFill/>
          </p:spPr>
          <p:txBody>
            <a:bodyPr wrap="none" rtlCol="0">
              <a:spAutoFit/>
            </a:bodyPr>
            <a:lstStyle/>
            <a:p>
              <a:pPr hangingPunct="0">
                <a:lnSpc>
                  <a:spcPct val="130000"/>
                </a:lnSpc>
              </a:pPr>
              <a:r>
                <a:rPr lang="zh-CN" altLang="en-US" dirty="0">
                  <a:highlight>
                    <a:srgbClr val="FFFFFF"/>
                  </a:highlight>
                </a:rPr>
                <a:t>状态转移公式：</a:t>
              </a:r>
              <a:endParaRPr lang="zh-CN" altLang="en-US" sz="1600" spc="100" dirty="0">
                <a:highlight>
                  <a:srgbClr val="FFFFFF"/>
                </a:highlight>
                <a:latin typeface="思源黑体 CN Normal" panose="020B0400000000000000" pitchFamily="34" charset="-122"/>
                <a:ea typeface="思源黑体 CN Normal" panose="020B0400000000000000" pitchFamily="34" charset="-122"/>
              </a:endParaRPr>
            </a:p>
          </p:txBody>
        </p:sp>
        <p:sp>
          <p:nvSpPr>
            <p:cNvPr id="12" name="文本框 11">
              <a:extLst>
                <a:ext uri="{FF2B5EF4-FFF2-40B4-BE49-F238E27FC236}">
                  <a16:creationId xmlns:a16="http://schemas.microsoft.com/office/drawing/2014/main" id="{C4DF1098-9E4B-4CA4-8165-256D9CB2FC99}"/>
                </a:ext>
              </a:extLst>
            </p:cNvPr>
            <p:cNvSpPr txBox="1"/>
            <p:nvPr/>
          </p:nvSpPr>
          <p:spPr>
            <a:xfrm>
              <a:off x="3995707" y="3323018"/>
              <a:ext cx="65" cy="288925"/>
            </a:xfrm>
            <a:prstGeom prst="rect">
              <a:avLst/>
            </a:prstGeom>
            <a:noFill/>
          </p:spPr>
          <p:txBody>
            <a:bodyPr wrap="none" lIns="0" tIns="0" rIns="0" bIns="0" rtlCol="0">
              <a:spAutoFit/>
            </a:bodyPr>
            <a:lstStyle/>
            <a:p>
              <a:pPr algn="just" hangingPunct="0">
                <a:lnSpc>
                  <a:spcPct val="130000"/>
                </a:lnSpc>
              </a:pPr>
              <a:endParaRPr lang="zh-CN" altLang="en-US"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7528145-8904-4173-8374-1EAF8B7596D3}"/>
                    </a:ext>
                  </a:extLst>
                </p:cNvPr>
                <p:cNvSpPr txBox="1"/>
                <p:nvPr/>
              </p:nvSpPr>
              <p:spPr>
                <a:xfrm>
                  <a:off x="2353573" y="2680572"/>
                  <a:ext cx="5960144" cy="640175"/>
                </a:xfrm>
                <a:prstGeom prst="rect">
                  <a:avLst/>
                </a:prstGeom>
                <a:noFill/>
              </p:spPr>
              <p:txBody>
                <a:bodyPr wrap="square" lIns="0" tIns="0" rIns="0" bIns="0" rtlCol="0">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m:sSub>
                          <m:sSubPr>
                            <m:ctrlPr>
                              <a:rPr lang="en-US" altLang="zh-CN" sz="3200" b="0" i="1" spc="100" smtClean="0">
                                <a:solidFill>
                                  <a:schemeClr val="tx1"/>
                                </a:solidFill>
                                <a:latin typeface="Cambria Math" panose="02040503050406030204" pitchFamily="18" charset="0"/>
                                <a:ea typeface="思源黑体 CN Normal" panose="020B0400000000000000" pitchFamily="34" charset="-122"/>
                              </a:rPr>
                            </m:ctrlPr>
                          </m:sSubPr>
                          <m:e>
                            <m:r>
                              <a:rPr lang="en-US" altLang="zh-CN" sz="3200" b="1" i="1" spc="100" smtClean="0">
                                <a:latin typeface="Cambria Math" panose="02040503050406030204" pitchFamily="18" charset="0"/>
                                <a:ea typeface="思源黑体 CN Normal" panose="020B0400000000000000" pitchFamily="34" charset="-122"/>
                              </a:rPr>
                              <m:t>𝒔</m:t>
                            </m:r>
                          </m:e>
                          <m:sub>
                            <m:r>
                              <a:rPr lang="en-US" altLang="zh-CN" sz="3200" b="0" i="1" spc="100" smtClean="0">
                                <a:latin typeface="Cambria Math" panose="02040503050406030204" pitchFamily="18" charset="0"/>
                                <a:ea typeface="思源黑体 CN Normal" panose="020B0400000000000000" pitchFamily="34" charset="-122"/>
                              </a:rPr>
                              <m:t>𝑖</m:t>
                            </m:r>
                          </m:sub>
                        </m:sSub>
                        <m:r>
                          <a:rPr lang="en-US" altLang="zh-CN" sz="3200" b="0" i="1" spc="100" smtClean="0">
                            <a:solidFill>
                              <a:schemeClr val="tx1"/>
                            </a:solidFill>
                            <a:latin typeface="Cambria Math" panose="02040503050406030204" pitchFamily="18" charset="0"/>
                            <a:ea typeface="思源黑体 CN Normal" panose="020B0400000000000000" pitchFamily="34" charset="-122"/>
                          </a:rPr>
                          <m:t>=</m:t>
                        </m:r>
                        <m:r>
                          <a:rPr lang="en-US" altLang="zh-CN" sz="3200" b="1" i="1" spc="100" smtClean="0">
                            <a:latin typeface="Cambria Math" panose="02040503050406030204" pitchFamily="18" charset="0"/>
                            <a:ea typeface="思源黑体 CN Normal" panose="020B0400000000000000" pitchFamily="34" charset="-122"/>
                          </a:rPr>
                          <m:t>𝑭</m:t>
                        </m:r>
                        <m:sSub>
                          <m:sSubPr>
                            <m:ctrlPr>
                              <a:rPr lang="en-US" altLang="zh-CN" sz="3200" b="0" i="1" spc="100" smtClean="0">
                                <a:solidFill>
                                  <a:schemeClr val="tx1"/>
                                </a:solidFill>
                                <a:latin typeface="Cambria Math" panose="02040503050406030204" pitchFamily="18" charset="0"/>
                                <a:ea typeface="思源黑体 CN Normal" panose="020B0400000000000000" pitchFamily="34" charset="-122"/>
                              </a:rPr>
                            </m:ctrlPr>
                          </m:sSubPr>
                          <m:e>
                            <m:r>
                              <a:rPr lang="en-US" altLang="zh-CN" sz="3200" b="1" i="1" spc="100">
                                <a:solidFill>
                                  <a:schemeClr val="tx1"/>
                                </a:solidFill>
                                <a:latin typeface="Cambria Math" panose="02040503050406030204" pitchFamily="18" charset="0"/>
                                <a:ea typeface="思源黑体 CN Normal" panose="020B0400000000000000" pitchFamily="34" charset="-122"/>
                              </a:rPr>
                              <m:t>𝒔</m:t>
                            </m:r>
                          </m:e>
                          <m:sub>
                            <m:r>
                              <a:rPr lang="en-US" altLang="zh-CN" sz="3200" b="0" i="1" spc="100" smtClean="0">
                                <a:solidFill>
                                  <a:schemeClr val="tx1"/>
                                </a:solidFill>
                                <a:latin typeface="Cambria Math" panose="02040503050406030204" pitchFamily="18" charset="0"/>
                                <a:ea typeface="思源黑体 CN Normal" panose="020B0400000000000000" pitchFamily="34" charset="-122"/>
                              </a:rPr>
                              <m:t>𝑖</m:t>
                            </m:r>
                            <m:r>
                              <a:rPr lang="en-US" altLang="zh-CN" sz="3200" b="0" i="1" spc="100" smtClean="0">
                                <a:solidFill>
                                  <a:schemeClr val="tx1"/>
                                </a:solidFill>
                                <a:latin typeface="Cambria Math" panose="02040503050406030204" pitchFamily="18" charset="0"/>
                                <a:ea typeface="思源黑体 CN Normal" panose="020B0400000000000000" pitchFamily="34" charset="-122"/>
                              </a:rPr>
                              <m:t>−1</m:t>
                            </m:r>
                          </m:sub>
                        </m:sSub>
                        <m:r>
                          <a:rPr lang="en-US" altLang="zh-CN" sz="3200" b="0" i="1" spc="100" smtClean="0">
                            <a:solidFill>
                              <a:schemeClr val="tx1"/>
                            </a:solidFill>
                            <a:latin typeface="Cambria Math" panose="02040503050406030204" pitchFamily="18" charset="0"/>
                            <a:ea typeface="思源黑体 CN Normal" panose="020B0400000000000000" pitchFamily="34" charset="-122"/>
                          </a:rPr>
                          <m:t>+</m:t>
                        </m:r>
                        <m:sSub>
                          <m:sSubPr>
                            <m:ctrlPr>
                              <a:rPr lang="en-US" altLang="zh-CN" sz="3200" b="1" i="1" spc="100" smtClean="0">
                                <a:solidFill>
                                  <a:srgbClr val="00B0F0"/>
                                </a:solidFill>
                                <a:latin typeface="Cambria Math" panose="02040503050406030204" pitchFamily="18" charset="0"/>
                                <a:ea typeface="思源黑体 CN Normal" panose="020B0400000000000000" pitchFamily="34" charset="-122"/>
                              </a:rPr>
                            </m:ctrlPr>
                          </m:sSubPr>
                          <m:e>
                            <m:r>
                              <a:rPr lang="en-US" altLang="zh-CN" sz="3200" b="1" i="1" spc="100" smtClean="0">
                                <a:solidFill>
                                  <a:srgbClr val="00B0F0"/>
                                </a:solidFill>
                                <a:latin typeface="Cambria Math" panose="02040503050406030204" pitchFamily="18" charset="0"/>
                                <a:ea typeface="思源黑体 CN Normal" panose="020B0400000000000000" pitchFamily="34" charset="-122"/>
                              </a:rPr>
                              <m:t>𝒘</m:t>
                            </m:r>
                          </m:e>
                          <m:sub>
                            <m:r>
                              <a:rPr lang="en-US" altLang="zh-CN" sz="3200" b="1" i="1" spc="100" smtClean="0">
                                <a:solidFill>
                                  <a:srgbClr val="00B0F0"/>
                                </a:solidFill>
                                <a:latin typeface="Cambria Math" panose="02040503050406030204" pitchFamily="18" charset="0"/>
                                <a:ea typeface="思源黑体 CN Normal" panose="020B0400000000000000" pitchFamily="34" charset="-122"/>
                              </a:rPr>
                              <m:t>𝒊</m:t>
                            </m:r>
                          </m:sub>
                        </m:sSub>
                      </m:oMath>
                    </m:oMathPara>
                  </a14:m>
                  <a:endParaRPr lang="zh-CN" altLang="en-US" sz="3200" b="1" i="1" spc="100" dirty="0">
                    <a:solidFill>
                      <a:schemeClr val="tx1"/>
                    </a:solidFill>
                    <a:latin typeface="思源黑体 CN Normal" panose="020B0400000000000000" pitchFamily="34" charset="-122"/>
                    <a:ea typeface="思源黑体 CN Normal" panose="020B0400000000000000" pitchFamily="34" charset="-122"/>
                  </a:endParaRPr>
                </a:p>
              </p:txBody>
            </p:sp>
          </mc:Choice>
          <mc:Fallback xmlns="">
            <p:sp>
              <p:nvSpPr>
                <p:cNvPr id="22" name="文本框 21">
                  <a:extLst>
                    <a:ext uri="{FF2B5EF4-FFF2-40B4-BE49-F238E27FC236}">
                      <a16:creationId xmlns:a16="http://schemas.microsoft.com/office/drawing/2014/main" id="{A7528145-8904-4173-8374-1EAF8B7596D3}"/>
                    </a:ext>
                  </a:extLst>
                </p:cNvPr>
                <p:cNvSpPr txBox="1">
                  <a:spLocks noRot="1" noChangeAspect="1" noMove="1" noResize="1" noEditPoints="1" noAdjustHandles="1" noChangeArrowheads="1" noChangeShapeType="1" noTextEdit="1"/>
                </p:cNvSpPr>
                <p:nvPr/>
              </p:nvSpPr>
              <p:spPr>
                <a:xfrm>
                  <a:off x="2353573" y="2680572"/>
                  <a:ext cx="5960144" cy="640175"/>
                </a:xfrm>
                <a:prstGeom prst="rect">
                  <a:avLst/>
                </a:prstGeom>
                <a:blipFill>
                  <a:blip r:embed="rId3"/>
                  <a:stretch>
                    <a:fillRect/>
                  </a:stretch>
                </a:blipFill>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id="{14B1ACD2-CA2F-43B6-A6D8-A339B27560F0}"/>
                </a:ext>
              </a:extLst>
            </p:cNvPr>
            <p:cNvSpPr txBox="1"/>
            <p:nvPr/>
          </p:nvSpPr>
          <p:spPr>
            <a:xfrm>
              <a:off x="4436738" y="3230530"/>
              <a:ext cx="1492716" cy="381258"/>
            </a:xfrm>
            <a:prstGeom prst="rect">
              <a:avLst/>
            </a:prstGeom>
            <a:noFill/>
          </p:spPr>
          <p:txBody>
            <a:bodyPr wrap="non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线性映射矩阵</a:t>
              </a:r>
            </a:p>
          </p:txBody>
        </p:sp>
        <p:sp>
          <p:nvSpPr>
            <p:cNvPr id="26" name="文本框 25">
              <a:extLst>
                <a:ext uri="{FF2B5EF4-FFF2-40B4-BE49-F238E27FC236}">
                  <a16:creationId xmlns:a16="http://schemas.microsoft.com/office/drawing/2014/main" id="{2C1DAF22-F665-4F91-BFFD-A1A00DDBDA6A}"/>
                </a:ext>
              </a:extLst>
            </p:cNvPr>
            <p:cNvSpPr txBox="1"/>
            <p:nvPr/>
          </p:nvSpPr>
          <p:spPr>
            <a:xfrm>
              <a:off x="5918245" y="3238371"/>
              <a:ext cx="1710725" cy="381258"/>
            </a:xfrm>
            <a:prstGeom prst="rect">
              <a:avLst/>
            </a:prstGeom>
            <a:noFill/>
          </p:spPr>
          <p:txBody>
            <a:bodyPr wrap="non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零均值高斯噪声</a:t>
              </a:r>
            </a:p>
          </p:txBody>
        </p:sp>
      </p:grpSp>
      <p:grpSp>
        <p:nvGrpSpPr>
          <p:cNvPr id="8" name="组合 7">
            <a:extLst>
              <a:ext uri="{FF2B5EF4-FFF2-40B4-BE49-F238E27FC236}">
                <a16:creationId xmlns:a16="http://schemas.microsoft.com/office/drawing/2014/main" id="{73444ABA-1240-4188-A245-1BECBFA3B307}"/>
              </a:ext>
            </a:extLst>
          </p:cNvPr>
          <p:cNvGrpSpPr/>
          <p:nvPr/>
        </p:nvGrpSpPr>
        <p:grpSpPr>
          <a:xfrm>
            <a:off x="1146825" y="2092107"/>
            <a:ext cx="6926922" cy="1084406"/>
            <a:chOff x="1148707" y="1556766"/>
            <a:chExt cx="6926922" cy="1084406"/>
          </a:xfrm>
        </p:grpSpPr>
        <p:sp>
          <p:nvSpPr>
            <p:cNvPr id="16" name="文本框 15">
              <a:extLst>
                <a:ext uri="{FF2B5EF4-FFF2-40B4-BE49-F238E27FC236}">
                  <a16:creationId xmlns:a16="http://schemas.microsoft.com/office/drawing/2014/main" id="{8574B31B-5108-404A-BCBC-BE2E0D11AC9B}"/>
                </a:ext>
              </a:extLst>
            </p:cNvPr>
            <p:cNvSpPr txBox="1"/>
            <p:nvPr/>
          </p:nvSpPr>
          <p:spPr>
            <a:xfrm>
              <a:off x="4805297" y="1556766"/>
              <a:ext cx="1056700" cy="381258"/>
            </a:xfrm>
            <a:prstGeom prst="rect">
              <a:avLst/>
            </a:prstGeom>
            <a:noFill/>
          </p:spPr>
          <p:txBody>
            <a:bodyPr wrap="none" rtlCol="0">
              <a:spAutoFit/>
            </a:bodyPr>
            <a:lstStyle/>
            <a:p>
              <a:pPr algn="just" hangingPunct="0">
                <a:lnSpc>
                  <a:spcPct val="130000"/>
                </a:lnSpc>
              </a:pPr>
              <a:r>
                <a:rPr lang="zh-CN" altLang="en-US" sz="1600" spc="100" dirty="0">
                  <a:solidFill>
                    <a:srgbClr val="FF0000"/>
                  </a:solidFill>
                  <a:latin typeface="思源黑体 CN Normal" panose="020B0400000000000000" pitchFamily="34" charset="-122"/>
                  <a:ea typeface="思源黑体 CN Normal" panose="020B0400000000000000" pitchFamily="34" charset="-122"/>
                </a:rPr>
                <a:t>状态序列</a:t>
              </a:r>
            </a:p>
          </p:txBody>
        </p:sp>
        <p:grpSp>
          <p:nvGrpSpPr>
            <p:cNvPr id="7" name="组合 6">
              <a:extLst>
                <a:ext uri="{FF2B5EF4-FFF2-40B4-BE49-F238E27FC236}">
                  <a16:creationId xmlns:a16="http://schemas.microsoft.com/office/drawing/2014/main" id="{3A7A92A0-56A1-499E-8B52-D92F9EA5737B}"/>
                </a:ext>
              </a:extLst>
            </p:cNvPr>
            <p:cNvGrpSpPr/>
            <p:nvPr/>
          </p:nvGrpSpPr>
          <p:grpSpPr>
            <a:xfrm>
              <a:off x="1148707" y="1711845"/>
              <a:ext cx="6926922" cy="929327"/>
              <a:chOff x="1148707" y="1711845"/>
              <a:chExt cx="6926922" cy="929327"/>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83760D2-1B44-4767-9640-C42FC944B533}"/>
                      </a:ext>
                    </a:extLst>
                  </p:cNvPr>
                  <p:cNvSpPr txBox="1"/>
                  <p:nvPr/>
                </p:nvSpPr>
                <p:spPr>
                  <a:xfrm>
                    <a:off x="2115485" y="1711845"/>
                    <a:ext cx="5960144" cy="640175"/>
                  </a:xfrm>
                  <a:prstGeom prst="rect">
                    <a:avLst/>
                  </a:prstGeom>
                  <a:noFill/>
                </p:spPr>
                <p:txBody>
                  <a:bodyPr wrap="square" lIns="0" tIns="0" rIns="0" bIns="0" rtlCol="0">
                    <a:spAutoFit/>
                  </a:bodyPr>
                  <a:lstStyle/>
                  <a:p>
                    <a:pPr algn="just" hangingPunct="0">
                      <a:lnSpc>
                        <a:spcPct val="130000"/>
                      </a:lnSpc>
                    </a:pPr>
                    <a14:m>
                      <m:oMathPara xmlns:m="http://schemas.openxmlformats.org/officeDocument/2006/math">
                        <m:oMathParaPr>
                          <m:jc m:val="centerGroup"/>
                        </m:oMathParaPr>
                        <m:oMath xmlns:m="http://schemas.openxmlformats.org/officeDocument/2006/math">
                          <m:sSub>
                            <m:sSubPr>
                              <m:ctrlPr>
                                <a:rPr lang="en-US" altLang="zh-CN" sz="3200" b="0" i="1" spc="100" smtClean="0">
                                  <a:solidFill>
                                    <a:schemeClr val="tx1"/>
                                  </a:solidFill>
                                  <a:latin typeface="Cambria Math" panose="02040503050406030204" pitchFamily="18" charset="0"/>
                                  <a:ea typeface="思源黑体 CN Normal" panose="020B0400000000000000" pitchFamily="34" charset="-122"/>
                                </a:rPr>
                              </m:ctrlPr>
                            </m:sSubPr>
                            <m:e>
                              <m:r>
                                <a:rPr lang="en-US" altLang="zh-CN" sz="3200" b="1" i="1" spc="100">
                                  <a:latin typeface="Cambria Math" panose="02040503050406030204" pitchFamily="18" charset="0"/>
                                  <a:ea typeface="思源黑体 CN Normal" panose="020B0400000000000000" pitchFamily="34" charset="-122"/>
                                </a:rPr>
                                <m:t>𝒙</m:t>
                              </m:r>
                            </m:e>
                            <m:sub>
                              <m:r>
                                <a:rPr lang="en-US" altLang="zh-CN" sz="3200" b="0" i="1" spc="100" smtClean="0">
                                  <a:latin typeface="Cambria Math" panose="02040503050406030204" pitchFamily="18" charset="0"/>
                                  <a:ea typeface="思源黑体 CN Normal" panose="020B0400000000000000" pitchFamily="34" charset="-122"/>
                                </a:rPr>
                                <m:t>𝑖</m:t>
                              </m:r>
                            </m:sub>
                          </m:sSub>
                          <m:r>
                            <a:rPr lang="en-US" altLang="zh-CN" sz="3200" b="0" i="1" spc="100" smtClean="0">
                              <a:solidFill>
                                <a:schemeClr val="tx1"/>
                              </a:solidFill>
                              <a:latin typeface="Cambria Math" panose="02040503050406030204" pitchFamily="18" charset="0"/>
                              <a:ea typeface="思源黑体 CN Normal" panose="020B0400000000000000" pitchFamily="34" charset="-122"/>
                            </a:rPr>
                            <m:t>=</m:t>
                          </m:r>
                          <m:r>
                            <a:rPr lang="en-US" altLang="zh-CN" sz="3200" b="1" i="1" spc="100">
                              <a:latin typeface="Cambria Math" panose="02040503050406030204" pitchFamily="18" charset="0"/>
                              <a:ea typeface="思源黑体 CN Normal" panose="020B0400000000000000" pitchFamily="34" charset="-122"/>
                            </a:rPr>
                            <m:t>𝑯</m:t>
                          </m:r>
                          <m:sSub>
                            <m:sSubPr>
                              <m:ctrlPr>
                                <a:rPr lang="en-US" altLang="zh-CN" sz="3200" b="0" i="1" spc="100" smtClean="0">
                                  <a:solidFill>
                                    <a:schemeClr val="tx1"/>
                                  </a:solidFill>
                                  <a:latin typeface="Cambria Math" panose="02040503050406030204" pitchFamily="18" charset="0"/>
                                  <a:ea typeface="思源黑体 CN Normal" panose="020B0400000000000000" pitchFamily="34" charset="-122"/>
                                </a:rPr>
                              </m:ctrlPr>
                            </m:sSubPr>
                            <m:e>
                              <m:r>
                                <a:rPr lang="en-US" altLang="zh-CN" sz="3200" b="1" i="1" spc="100">
                                  <a:solidFill>
                                    <a:srgbClr val="FF0000"/>
                                  </a:solidFill>
                                  <a:latin typeface="Cambria Math" panose="02040503050406030204" pitchFamily="18" charset="0"/>
                                  <a:ea typeface="思源黑体 CN Normal" panose="020B0400000000000000" pitchFamily="34" charset="-122"/>
                                </a:rPr>
                                <m:t>𝒔</m:t>
                              </m:r>
                            </m:e>
                            <m:sub>
                              <m:r>
                                <a:rPr lang="en-US" altLang="zh-CN" sz="3200" b="0" i="1" spc="100" smtClean="0">
                                  <a:solidFill>
                                    <a:srgbClr val="FF0000"/>
                                  </a:solidFill>
                                  <a:latin typeface="Cambria Math" panose="02040503050406030204" pitchFamily="18" charset="0"/>
                                  <a:ea typeface="思源黑体 CN Normal" panose="020B0400000000000000" pitchFamily="34" charset="-122"/>
                                </a:rPr>
                                <m:t>𝑖</m:t>
                              </m:r>
                            </m:sub>
                          </m:sSub>
                          <m:r>
                            <a:rPr lang="en-US" altLang="zh-CN" sz="3200" b="0" i="1" spc="100" smtClean="0">
                              <a:solidFill>
                                <a:schemeClr val="tx1"/>
                              </a:solidFill>
                              <a:latin typeface="Cambria Math" panose="02040503050406030204" pitchFamily="18" charset="0"/>
                              <a:ea typeface="思源黑体 CN Normal" panose="020B0400000000000000" pitchFamily="34" charset="-122"/>
                            </a:rPr>
                            <m:t>+</m:t>
                          </m:r>
                          <m:sSub>
                            <m:sSubPr>
                              <m:ctrlPr>
                                <a:rPr lang="en-US" altLang="zh-CN" sz="3200" b="1" i="1" spc="100" smtClean="0">
                                  <a:solidFill>
                                    <a:srgbClr val="00B0F0"/>
                                  </a:solidFill>
                                  <a:latin typeface="Cambria Math" panose="02040503050406030204" pitchFamily="18" charset="0"/>
                                  <a:ea typeface="思源黑体 CN Normal" panose="020B0400000000000000" pitchFamily="34" charset="-122"/>
                                </a:rPr>
                              </m:ctrlPr>
                            </m:sSubPr>
                            <m:e>
                              <m:r>
                                <a:rPr lang="en-US" altLang="zh-CN" sz="3200" b="1" i="1" spc="100" smtClean="0">
                                  <a:solidFill>
                                    <a:srgbClr val="00B0F0"/>
                                  </a:solidFill>
                                  <a:latin typeface="Cambria Math" panose="02040503050406030204" pitchFamily="18" charset="0"/>
                                  <a:ea typeface="思源黑体 CN Normal" panose="020B0400000000000000" pitchFamily="34" charset="-122"/>
                                </a:rPr>
                                <m:t>𝒓</m:t>
                              </m:r>
                            </m:e>
                            <m:sub>
                              <m:r>
                                <a:rPr lang="en-US" altLang="zh-CN" sz="3200" b="1" i="1" spc="100" smtClean="0">
                                  <a:solidFill>
                                    <a:srgbClr val="00B0F0"/>
                                  </a:solidFill>
                                  <a:latin typeface="Cambria Math" panose="02040503050406030204" pitchFamily="18" charset="0"/>
                                  <a:ea typeface="思源黑体 CN Normal" panose="020B0400000000000000" pitchFamily="34" charset="-122"/>
                                </a:rPr>
                                <m:t>𝒊</m:t>
                              </m:r>
                            </m:sub>
                          </m:sSub>
                        </m:oMath>
                      </m:oMathPara>
                    </a14:m>
                    <a:endParaRPr lang="zh-CN" altLang="en-US" sz="3200" b="1" i="1" spc="100" dirty="0">
                      <a:solidFill>
                        <a:schemeClr val="tx1"/>
                      </a:solidFill>
                      <a:latin typeface="思源黑体 CN Normal" panose="020B0400000000000000" pitchFamily="34" charset="-122"/>
                      <a:ea typeface="思源黑体 CN Normal" panose="020B0400000000000000" pitchFamily="34" charset="-122"/>
                    </a:endParaRPr>
                  </a:p>
                </p:txBody>
              </p:sp>
            </mc:Choice>
            <mc:Fallback xmlns="">
              <p:sp>
                <p:nvSpPr>
                  <p:cNvPr id="4" name="文本框 3">
                    <a:extLst>
                      <a:ext uri="{FF2B5EF4-FFF2-40B4-BE49-F238E27FC236}">
                        <a16:creationId xmlns:a16="http://schemas.microsoft.com/office/drawing/2014/main" id="{F83760D2-1B44-4767-9640-C42FC944B533}"/>
                      </a:ext>
                    </a:extLst>
                  </p:cNvPr>
                  <p:cNvSpPr txBox="1">
                    <a:spLocks noRot="1" noChangeAspect="1" noMove="1" noResize="1" noEditPoints="1" noAdjustHandles="1" noChangeArrowheads="1" noChangeShapeType="1" noTextEdit="1"/>
                  </p:cNvSpPr>
                  <p:nvPr/>
                </p:nvSpPr>
                <p:spPr>
                  <a:xfrm>
                    <a:off x="2115485" y="1711845"/>
                    <a:ext cx="5960144" cy="640175"/>
                  </a:xfrm>
                  <a:prstGeom prst="rect">
                    <a:avLst/>
                  </a:prstGeom>
                  <a:blipFill>
                    <a:blip r:embed="rId4"/>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207FEA64-3F07-4705-8BB3-7BE4FB05624D}"/>
                  </a:ext>
                </a:extLst>
              </p:cNvPr>
              <p:cNvSpPr txBox="1"/>
              <p:nvPr/>
            </p:nvSpPr>
            <p:spPr>
              <a:xfrm>
                <a:off x="3368368" y="2259914"/>
                <a:ext cx="1083951" cy="381258"/>
              </a:xfrm>
              <a:prstGeom prst="rect">
                <a:avLst/>
              </a:prstGeom>
              <a:noFill/>
            </p:spPr>
            <p:txBody>
              <a:bodyPr wrap="non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观测序列</a:t>
                </a:r>
              </a:p>
            </p:txBody>
          </p:sp>
          <p:sp>
            <p:nvSpPr>
              <p:cNvPr id="15" name="文本框 14">
                <a:extLst>
                  <a:ext uri="{FF2B5EF4-FFF2-40B4-BE49-F238E27FC236}">
                    <a16:creationId xmlns:a16="http://schemas.microsoft.com/office/drawing/2014/main" id="{2BCBA039-19E1-487A-A081-ED24DE8EC1EC}"/>
                  </a:ext>
                </a:extLst>
              </p:cNvPr>
              <p:cNvSpPr txBox="1"/>
              <p:nvPr/>
            </p:nvSpPr>
            <p:spPr>
              <a:xfrm>
                <a:off x="4347671" y="2256142"/>
                <a:ext cx="1492716" cy="381258"/>
              </a:xfrm>
              <a:prstGeom prst="rect">
                <a:avLst/>
              </a:prstGeom>
              <a:noFill/>
            </p:spPr>
            <p:txBody>
              <a:bodyPr wrap="non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线性映射矩阵</a:t>
                </a:r>
              </a:p>
            </p:txBody>
          </p:sp>
          <p:sp>
            <p:nvSpPr>
              <p:cNvPr id="20" name="文本框 19">
                <a:extLst>
                  <a:ext uri="{FF2B5EF4-FFF2-40B4-BE49-F238E27FC236}">
                    <a16:creationId xmlns:a16="http://schemas.microsoft.com/office/drawing/2014/main" id="{1F5B3ECA-0A78-4F56-B695-0EE20E63F0D6}"/>
                  </a:ext>
                </a:extLst>
              </p:cNvPr>
              <p:cNvSpPr txBox="1"/>
              <p:nvPr/>
            </p:nvSpPr>
            <p:spPr>
              <a:xfrm>
                <a:off x="5840387" y="2259914"/>
                <a:ext cx="1710725" cy="381258"/>
              </a:xfrm>
              <a:prstGeom prst="rect">
                <a:avLst/>
              </a:prstGeom>
              <a:noFill/>
            </p:spPr>
            <p:txBody>
              <a:bodyPr wrap="non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零均值高斯噪声</a:t>
                </a:r>
              </a:p>
            </p:txBody>
          </p:sp>
          <p:sp>
            <p:nvSpPr>
              <p:cNvPr id="27" name="文本框 26">
                <a:extLst>
                  <a:ext uri="{FF2B5EF4-FFF2-40B4-BE49-F238E27FC236}">
                    <a16:creationId xmlns:a16="http://schemas.microsoft.com/office/drawing/2014/main" id="{DA4D1681-2BC7-4C01-9747-1DE74722CED4}"/>
                  </a:ext>
                </a:extLst>
              </p:cNvPr>
              <p:cNvSpPr txBox="1"/>
              <p:nvPr/>
            </p:nvSpPr>
            <p:spPr>
              <a:xfrm>
                <a:off x="1148707" y="1938024"/>
                <a:ext cx="2262158" cy="417358"/>
              </a:xfrm>
              <a:prstGeom prst="rect">
                <a:avLst/>
              </a:prstGeom>
              <a:noFill/>
            </p:spPr>
            <p:txBody>
              <a:bodyPr wrap="none" rtlCol="0">
                <a:spAutoFit/>
              </a:bodyPr>
              <a:lstStyle/>
              <a:p>
                <a:pPr hangingPunct="0">
                  <a:lnSpc>
                    <a:spcPct val="130000"/>
                  </a:lnSpc>
                </a:pPr>
                <a:r>
                  <a:rPr lang="zh-CN" altLang="en-US" dirty="0">
                    <a:highlight>
                      <a:srgbClr val="FFFFFF"/>
                    </a:highlight>
                  </a:rPr>
                  <a:t>观测值与状态关系：</a:t>
                </a:r>
                <a:endParaRPr lang="zh-CN" altLang="en-US" sz="1600" spc="100" dirty="0">
                  <a:highlight>
                    <a:srgbClr val="FFFFFF"/>
                  </a:highlight>
                  <a:latin typeface="思源黑体 CN Normal" panose="020B0400000000000000" pitchFamily="34" charset="-122"/>
                  <a:ea typeface="思源黑体 CN Normal" panose="020B0400000000000000" pitchFamily="34" charset="-122"/>
                </a:endParaRPr>
              </a:p>
            </p:txBody>
          </p:sp>
        </p:grpSp>
      </p:grpSp>
    </p:spTree>
    <p:extLst>
      <p:ext uri="{BB962C8B-B14F-4D97-AF65-F5344CB8AC3E}">
        <p14:creationId xmlns:p14="http://schemas.microsoft.com/office/powerpoint/2010/main" val="254009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5: Neural-Augmented Kalman Smoothing </a:t>
            </a:r>
            <a:r>
              <a:rPr lang="en-US" altLang="zh-CN" sz="3110" baseline="30000" dirty="0">
                <a:latin typeface="Arial" panose="020B0604020202020204" pitchFamily="34" charset="0"/>
                <a:cs typeface="+mn-ea"/>
                <a:sym typeface="Arial" panose="020B0604020202020204" pitchFamily="34" charset="0"/>
              </a:rPr>
              <a:t>[8]</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34</a:t>
            </a:fld>
            <a:endParaRPr lang="zh-CN" altLang="en-US" dirty="0">
              <a:latin typeface="Arial" panose="020B0604020202020204" pitchFamily="34" charset="0"/>
              <a:cs typeface="+mn-ea"/>
              <a:sym typeface="Arial" panose="020B0604020202020204" pitchFamily="34" charset="0"/>
            </a:endParaRPr>
          </a:p>
        </p:txBody>
      </p:sp>
      <p:sp>
        <p:nvSpPr>
          <p:cNvPr id="5" name="文本框 4">
            <a:extLst>
              <a:ext uri="{FF2B5EF4-FFF2-40B4-BE49-F238E27FC236}">
                <a16:creationId xmlns:a16="http://schemas.microsoft.com/office/drawing/2014/main" id="{082D7B5E-63D6-4CA3-8011-05CC75953173}"/>
              </a:ext>
            </a:extLst>
          </p:cNvPr>
          <p:cNvSpPr txBox="1"/>
          <p:nvPr/>
        </p:nvSpPr>
        <p:spPr>
          <a:xfrm>
            <a:off x="951450" y="898646"/>
            <a:ext cx="4472129" cy="1137106"/>
          </a:xfrm>
          <a:prstGeom prst="rect">
            <a:avLst/>
          </a:prstGeom>
          <a:noFill/>
        </p:spPr>
        <p:txBody>
          <a:bodyPr wrap="square" rtlCol="0">
            <a:spAutoFit/>
          </a:bodyPr>
          <a:lstStyle/>
          <a:p>
            <a:pPr hangingPunct="0">
              <a:lnSpc>
                <a:spcPct val="130000"/>
              </a:lnSpc>
            </a:pPr>
            <a:r>
              <a:rPr lang="zh-CN" altLang="en-US" dirty="0"/>
              <a:t>卡尔曼平滑</a:t>
            </a:r>
            <a:r>
              <a:rPr lang="zh-CN" altLang="en-US" dirty="0">
                <a:highlight>
                  <a:srgbClr val="FFFFFF"/>
                </a:highlight>
              </a:rPr>
              <a:t>算法</a:t>
            </a:r>
            <a:r>
              <a:rPr lang="zh-CN" altLang="en-US" dirty="0"/>
              <a:t>：</a:t>
            </a:r>
            <a:endParaRPr lang="en-US" altLang="zh-CN" dirty="0"/>
          </a:p>
          <a:p>
            <a:pPr hangingPunct="0">
              <a:lnSpc>
                <a:spcPct val="130000"/>
              </a:lnSpc>
            </a:pPr>
            <a:r>
              <a:rPr lang="zh-CN" altLang="en-US" dirty="0"/>
              <a:t>       在给定</a:t>
            </a:r>
            <a:r>
              <a:rPr lang="en-US" altLang="zh-CN" dirty="0"/>
              <a:t>x=[x1</a:t>
            </a:r>
            <a:r>
              <a:rPr lang="zh-CN" altLang="en-US" dirty="0"/>
              <a:t>，</a:t>
            </a:r>
            <a:r>
              <a:rPr lang="en-US" altLang="zh-CN" dirty="0"/>
              <a:t>…</a:t>
            </a:r>
            <a:r>
              <a:rPr lang="zh-CN" altLang="en-US" dirty="0"/>
              <a:t>，</a:t>
            </a:r>
            <a:r>
              <a:rPr lang="en-US" altLang="zh-CN" dirty="0" err="1"/>
              <a:t>xt</a:t>
            </a:r>
            <a:r>
              <a:rPr lang="en-US" altLang="zh-CN" dirty="0"/>
              <a:t>]</a:t>
            </a:r>
            <a:r>
              <a:rPr lang="en-US" altLang="zh-CN" baseline="30000" dirty="0"/>
              <a:t>T</a:t>
            </a:r>
            <a:r>
              <a:rPr lang="zh-CN" altLang="en-US" dirty="0"/>
              <a:t>序列，通过迭代计算实现的每个</a:t>
            </a:r>
            <a:r>
              <a:rPr lang="en-US" altLang="zh-CN" dirty="0" err="1"/>
              <a:t>s</a:t>
            </a:r>
            <a:r>
              <a:rPr lang="en-US" altLang="zh-CN" baseline="-25000" dirty="0" err="1"/>
              <a:t>i</a:t>
            </a:r>
            <a:r>
              <a:rPr lang="zh-CN" altLang="en-US" dirty="0"/>
              <a:t>的最小</a:t>
            </a:r>
            <a:r>
              <a:rPr lang="en-US" altLang="zh-CN" dirty="0"/>
              <a:t>MSE</a:t>
            </a:r>
            <a:r>
              <a:rPr lang="zh-CN" altLang="en-US" dirty="0"/>
              <a:t>估计</a:t>
            </a:r>
            <a:endParaRPr lang="en-US" altLang="zh-CN" dirty="0">
              <a:highlight>
                <a:srgbClr val="FFFFFF"/>
              </a:highlight>
            </a:endParaRPr>
          </a:p>
        </p:txBody>
      </p:sp>
      <p:pic>
        <p:nvPicPr>
          <p:cNvPr id="3" name="图片 2">
            <a:extLst>
              <a:ext uri="{FF2B5EF4-FFF2-40B4-BE49-F238E27FC236}">
                <a16:creationId xmlns:a16="http://schemas.microsoft.com/office/drawing/2014/main" id="{11C7AEFF-6223-4682-8D2C-56FFE913312C}"/>
              </a:ext>
            </a:extLst>
          </p:cNvPr>
          <p:cNvPicPr>
            <a:picLocks noChangeAspect="1"/>
          </p:cNvPicPr>
          <p:nvPr/>
        </p:nvPicPr>
        <p:blipFill>
          <a:blip r:embed="rId3"/>
          <a:stretch>
            <a:fillRect/>
          </a:stretch>
        </p:blipFill>
        <p:spPr>
          <a:xfrm>
            <a:off x="2564208" y="2075840"/>
            <a:ext cx="2948783" cy="483307"/>
          </a:xfrm>
          <a:prstGeom prst="rect">
            <a:avLst/>
          </a:prstGeom>
        </p:spPr>
      </p:pic>
      <p:pic>
        <p:nvPicPr>
          <p:cNvPr id="4" name="图片 3">
            <a:extLst>
              <a:ext uri="{FF2B5EF4-FFF2-40B4-BE49-F238E27FC236}">
                <a16:creationId xmlns:a16="http://schemas.microsoft.com/office/drawing/2014/main" id="{50AC8D9D-8FDC-45DB-B4EA-E2CDFE390351}"/>
              </a:ext>
            </a:extLst>
          </p:cNvPr>
          <p:cNvPicPr>
            <a:picLocks noChangeAspect="1"/>
          </p:cNvPicPr>
          <p:nvPr/>
        </p:nvPicPr>
        <p:blipFill>
          <a:blip r:embed="rId4"/>
          <a:stretch>
            <a:fillRect/>
          </a:stretch>
        </p:blipFill>
        <p:spPr>
          <a:xfrm>
            <a:off x="994768" y="2559147"/>
            <a:ext cx="3828244" cy="3797203"/>
          </a:xfrm>
          <a:prstGeom prst="rect">
            <a:avLst/>
          </a:prstGeom>
        </p:spPr>
      </p:pic>
      <p:sp>
        <p:nvSpPr>
          <p:cNvPr id="23" name="文本框 22">
            <a:extLst>
              <a:ext uri="{FF2B5EF4-FFF2-40B4-BE49-F238E27FC236}">
                <a16:creationId xmlns:a16="http://schemas.microsoft.com/office/drawing/2014/main" id="{F34E8FC4-A309-48AA-A493-8A47E3EAA90D}"/>
              </a:ext>
            </a:extLst>
          </p:cNvPr>
          <p:cNvSpPr txBox="1"/>
          <p:nvPr/>
        </p:nvSpPr>
        <p:spPr>
          <a:xfrm>
            <a:off x="6045798" y="898646"/>
            <a:ext cx="4472129" cy="777008"/>
          </a:xfrm>
          <a:prstGeom prst="rect">
            <a:avLst/>
          </a:prstGeom>
          <a:noFill/>
        </p:spPr>
        <p:txBody>
          <a:bodyPr wrap="square" rtlCol="0">
            <a:spAutoFit/>
          </a:bodyPr>
          <a:lstStyle/>
          <a:p>
            <a:pPr hangingPunct="0">
              <a:lnSpc>
                <a:spcPct val="130000"/>
              </a:lnSpc>
            </a:pPr>
            <a:r>
              <a:rPr lang="zh-CN" altLang="en-US" dirty="0"/>
              <a:t>神经增强：</a:t>
            </a:r>
            <a:endParaRPr lang="en-US" altLang="zh-CN" dirty="0"/>
          </a:p>
          <a:p>
            <a:pPr hangingPunct="0">
              <a:lnSpc>
                <a:spcPct val="130000"/>
              </a:lnSpc>
            </a:pPr>
            <a:r>
              <a:rPr lang="zh-CN" altLang="en-US" dirty="0"/>
              <a:t>       将状态转移公式以</a:t>
            </a:r>
            <a:r>
              <a:rPr lang="en-US" altLang="zh-CN" dirty="0"/>
              <a:t>GNN</a:t>
            </a:r>
            <a:r>
              <a:rPr lang="zh-CN" altLang="en-US" dirty="0"/>
              <a:t>的形式实现</a:t>
            </a:r>
            <a:endParaRPr lang="en-US" altLang="zh-CN" dirty="0">
              <a:highlight>
                <a:srgbClr val="FFFFFF"/>
              </a:highlight>
            </a:endParaRPr>
          </a:p>
        </p:txBody>
      </p:sp>
      <p:cxnSp>
        <p:nvCxnSpPr>
          <p:cNvPr id="20" name="连接符: 肘形 19">
            <a:extLst>
              <a:ext uri="{FF2B5EF4-FFF2-40B4-BE49-F238E27FC236}">
                <a16:creationId xmlns:a16="http://schemas.microsoft.com/office/drawing/2014/main" id="{5DDCF874-33F6-46CD-8C23-81F47A23259A}"/>
              </a:ext>
            </a:extLst>
          </p:cNvPr>
          <p:cNvCxnSpPr>
            <a:stCxn id="4" idx="2"/>
            <a:endCxn id="23" idx="1"/>
          </p:cNvCxnSpPr>
          <p:nvPr/>
        </p:nvCxnSpPr>
        <p:spPr>
          <a:xfrm rot="5400000" flipH="1" flipV="1">
            <a:off x="1942744" y="2253296"/>
            <a:ext cx="5069200" cy="3136908"/>
          </a:xfrm>
          <a:prstGeom prst="bentConnector4">
            <a:avLst>
              <a:gd name="adj1" fmla="val -4510"/>
              <a:gd name="adj2" fmla="val 8051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图片 20">
            <a:extLst>
              <a:ext uri="{FF2B5EF4-FFF2-40B4-BE49-F238E27FC236}">
                <a16:creationId xmlns:a16="http://schemas.microsoft.com/office/drawing/2014/main" id="{99563FE2-D627-48EB-8349-8B9469547CA0}"/>
              </a:ext>
            </a:extLst>
          </p:cNvPr>
          <p:cNvPicPr>
            <a:picLocks noChangeAspect="1"/>
          </p:cNvPicPr>
          <p:nvPr/>
        </p:nvPicPr>
        <p:blipFill>
          <a:blip r:embed="rId5"/>
          <a:stretch>
            <a:fillRect/>
          </a:stretch>
        </p:blipFill>
        <p:spPr>
          <a:xfrm>
            <a:off x="6578301" y="1951404"/>
            <a:ext cx="3622035" cy="579317"/>
          </a:xfrm>
          <a:prstGeom prst="rect">
            <a:avLst/>
          </a:prstGeom>
        </p:spPr>
      </p:pic>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40596E6-47E7-47FE-85F2-6FD43AE30FB9}"/>
                  </a:ext>
                </a:extLst>
              </p:cNvPr>
              <p:cNvSpPr txBox="1"/>
              <p:nvPr/>
            </p:nvSpPr>
            <p:spPr>
              <a:xfrm>
                <a:off x="6045798" y="2917778"/>
                <a:ext cx="5498034" cy="775084"/>
              </a:xfrm>
              <a:prstGeom prst="rect">
                <a:avLst/>
              </a:prstGeom>
              <a:noFill/>
            </p:spPr>
            <p:txBody>
              <a:bodyPr wrap="square" rtlCol="0">
                <a:spAutoFit/>
              </a:bodyPr>
              <a:lstStyle/>
              <a:p>
                <a:pPr hangingPunct="0">
                  <a:lnSpc>
                    <a:spcPct val="130000"/>
                  </a:lnSpc>
                </a:pPr>
                <a:r>
                  <a:rPr lang="zh-CN" altLang="en-US" dirty="0"/>
                  <a:t>       新状态通过</a:t>
                </a:r>
                <a:r>
                  <a:rPr lang="en-US" altLang="zh-CN" dirty="0"/>
                  <a:t>GRU</a:t>
                </a:r>
                <a:r>
                  <a:rPr lang="zh-CN" altLang="en-US" dirty="0"/>
                  <a:t>与线性映射网络得到误差</a:t>
                </a:r>
                <a14:m>
                  <m:oMath xmlns:m="http://schemas.openxmlformats.org/officeDocument/2006/math">
                    <m:r>
                      <a:rPr lang="zh-CN" altLang="en-US" i="1" dirty="0" smtClean="0">
                        <a:latin typeface="Cambria Math" panose="02040503050406030204" pitchFamily="18" charset="0"/>
                      </a:rPr>
                      <m:t>𝜖</m:t>
                    </m:r>
                    <m:r>
                      <a:rPr lang="zh-CN" altLang="en-US" i="1" dirty="0">
                        <a:latin typeface="Cambria Math" panose="02040503050406030204" pitchFamily="18" charset="0"/>
                      </a:rPr>
                      <m:t>，</m:t>
                    </m:r>
                  </m:oMath>
                </a14:m>
                <a:endParaRPr lang="en-US" altLang="zh-CN" dirty="0">
                  <a:highlight>
                    <a:srgbClr val="FFFFFF"/>
                  </a:highlight>
                </a:endParaRPr>
              </a:p>
              <a:p>
                <a:pPr hangingPunct="0">
                  <a:lnSpc>
                    <a:spcPct val="130000"/>
                  </a:lnSpc>
                </a:pPr>
                <a:r>
                  <a:rPr lang="zh-CN" altLang="en-US" dirty="0">
                    <a:highlight>
                      <a:srgbClr val="FFFFFF"/>
                    </a:highlight>
                  </a:rPr>
                  <a:t>状态更新公式变为：</a:t>
                </a:r>
                <a:endParaRPr lang="en-US" altLang="zh-CN" dirty="0">
                  <a:highlight>
                    <a:srgbClr val="FFFFFF"/>
                  </a:highlight>
                </a:endParaRPr>
              </a:p>
            </p:txBody>
          </p:sp>
        </mc:Choice>
        <mc:Fallback xmlns="">
          <p:sp>
            <p:nvSpPr>
              <p:cNvPr id="30" name="文本框 29">
                <a:extLst>
                  <a:ext uri="{FF2B5EF4-FFF2-40B4-BE49-F238E27FC236}">
                    <a16:creationId xmlns:a16="http://schemas.microsoft.com/office/drawing/2014/main" id="{340596E6-47E7-47FE-85F2-6FD43AE30FB9}"/>
                  </a:ext>
                </a:extLst>
              </p:cNvPr>
              <p:cNvSpPr txBox="1">
                <a:spLocks noRot="1" noChangeAspect="1" noMove="1" noResize="1" noEditPoints="1" noAdjustHandles="1" noChangeArrowheads="1" noChangeShapeType="1" noTextEdit="1"/>
              </p:cNvSpPr>
              <p:nvPr/>
            </p:nvSpPr>
            <p:spPr>
              <a:xfrm>
                <a:off x="6045798" y="2917778"/>
                <a:ext cx="5498034" cy="775084"/>
              </a:xfrm>
              <a:prstGeom prst="rect">
                <a:avLst/>
              </a:prstGeom>
              <a:blipFill>
                <a:blip r:embed="rId6"/>
                <a:stretch>
                  <a:fillRect l="-998" b="-11811"/>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9DD5629F-A519-42B2-B8EB-9295C544A68F}"/>
              </a:ext>
            </a:extLst>
          </p:cNvPr>
          <p:cNvPicPr>
            <a:picLocks noChangeAspect="1"/>
          </p:cNvPicPr>
          <p:nvPr/>
        </p:nvPicPr>
        <p:blipFill>
          <a:blip r:embed="rId7"/>
          <a:stretch>
            <a:fillRect/>
          </a:stretch>
        </p:blipFill>
        <p:spPr>
          <a:xfrm>
            <a:off x="6314208" y="3947076"/>
            <a:ext cx="4792579" cy="548350"/>
          </a:xfrm>
          <a:prstGeom prst="rect">
            <a:avLst/>
          </a:prstGeom>
        </p:spPr>
      </p:pic>
      <p:sp>
        <p:nvSpPr>
          <p:cNvPr id="31" name="矩形 30">
            <a:extLst>
              <a:ext uri="{FF2B5EF4-FFF2-40B4-BE49-F238E27FC236}">
                <a16:creationId xmlns:a16="http://schemas.microsoft.com/office/drawing/2014/main" id="{97B0BAE0-E5DC-45BB-B0C9-75A31FB4610C}"/>
              </a:ext>
            </a:extLst>
          </p:cNvPr>
          <p:cNvSpPr/>
          <p:nvPr/>
        </p:nvSpPr>
        <p:spPr>
          <a:xfrm>
            <a:off x="994768" y="2112783"/>
            <a:ext cx="1569660" cy="369332"/>
          </a:xfrm>
          <a:prstGeom prst="rect">
            <a:avLst/>
          </a:prstGeom>
        </p:spPr>
        <p:txBody>
          <a:bodyPr wrap="none">
            <a:spAutoFit/>
          </a:bodyPr>
          <a:lstStyle/>
          <a:p>
            <a:r>
              <a:rPr lang="zh-CN" altLang="en-US" dirty="0">
                <a:highlight>
                  <a:srgbClr val="FFFFFF"/>
                </a:highlight>
              </a:rPr>
              <a:t>状态更新公式</a:t>
            </a:r>
            <a:endParaRPr lang="zh-CN" altLang="en-US" dirty="0"/>
          </a:p>
        </p:txBody>
      </p:sp>
    </p:spTree>
    <p:extLst>
      <p:ext uri="{BB962C8B-B14F-4D97-AF65-F5344CB8AC3E}">
        <p14:creationId xmlns:p14="http://schemas.microsoft.com/office/powerpoint/2010/main" val="3507837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5: Neural-Augmented Kalman Smoothing </a:t>
            </a:r>
            <a:r>
              <a:rPr lang="en-US" altLang="zh-CN" sz="3110" baseline="30000" dirty="0">
                <a:latin typeface="Arial" panose="020B0604020202020204" pitchFamily="34" charset="0"/>
                <a:cs typeface="+mn-ea"/>
                <a:sym typeface="Arial" panose="020B0604020202020204" pitchFamily="34" charset="0"/>
              </a:rPr>
              <a:t>[8]</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35</a:t>
            </a:fld>
            <a:endParaRPr lang="zh-CN" altLang="en-US" dirty="0">
              <a:latin typeface="Arial" panose="020B0604020202020204" pitchFamily="34" charset="0"/>
              <a:cs typeface="+mn-ea"/>
              <a:sym typeface="Arial" panose="020B0604020202020204" pitchFamily="34" charset="0"/>
            </a:endParaRPr>
          </a:p>
        </p:txBody>
      </p:sp>
      <p:pic>
        <p:nvPicPr>
          <p:cNvPr id="6" name="图片 5">
            <a:extLst>
              <a:ext uri="{FF2B5EF4-FFF2-40B4-BE49-F238E27FC236}">
                <a16:creationId xmlns:a16="http://schemas.microsoft.com/office/drawing/2014/main" id="{CA100DAF-13C3-40CC-9244-6F706B38E51F}"/>
              </a:ext>
            </a:extLst>
          </p:cNvPr>
          <p:cNvPicPr>
            <a:picLocks noChangeAspect="1"/>
          </p:cNvPicPr>
          <p:nvPr/>
        </p:nvPicPr>
        <p:blipFill>
          <a:blip r:embed="rId3"/>
          <a:stretch>
            <a:fillRect/>
          </a:stretch>
        </p:blipFill>
        <p:spPr>
          <a:xfrm>
            <a:off x="476477" y="1031881"/>
            <a:ext cx="11239045" cy="5029894"/>
          </a:xfrm>
          <a:prstGeom prst="rect">
            <a:avLst/>
          </a:prstGeom>
        </p:spPr>
      </p:pic>
    </p:spTree>
    <p:extLst>
      <p:ext uri="{BB962C8B-B14F-4D97-AF65-F5344CB8AC3E}">
        <p14:creationId xmlns:p14="http://schemas.microsoft.com/office/powerpoint/2010/main" val="3998121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87111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Example 5: Neural-Augmented Kalman Smoothing </a:t>
            </a:r>
            <a:r>
              <a:rPr lang="en-US" altLang="zh-CN" sz="3110" baseline="30000" dirty="0">
                <a:latin typeface="Arial" panose="020B0604020202020204" pitchFamily="34" charset="0"/>
                <a:cs typeface="+mn-ea"/>
                <a:sym typeface="Arial" panose="020B0604020202020204" pitchFamily="34" charset="0"/>
              </a:rPr>
              <a:t>[8]</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36</a:t>
            </a:fld>
            <a:endParaRPr lang="zh-CN" altLang="en-US" dirty="0">
              <a:latin typeface="Arial" panose="020B0604020202020204" pitchFamily="34" charset="0"/>
              <a:cs typeface="+mn-ea"/>
              <a:sym typeface="Arial" panose="020B0604020202020204" pitchFamily="34" charset="0"/>
            </a:endParaRPr>
          </a:p>
        </p:txBody>
      </p:sp>
      <p:pic>
        <p:nvPicPr>
          <p:cNvPr id="3" name="图片 2">
            <a:extLst>
              <a:ext uri="{FF2B5EF4-FFF2-40B4-BE49-F238E27FC236}">
                <a16:creationId xmlns:a16="http://schemas.microsoft.com/office/drawing/2014/main" id="{8A141C20-03D8-4EFF-B57A-5A95B6D0C66B}"/>
              </a:ext>
            </a:extLst>
          </p:cNvPr>
          <p:cNvPicPr>
            <a:picLocks noChangeAspect="1"/>
          </p:cNvPicPr>
          <p:nvPr/>
        </p:nvPicPr>
        <p:blipFill>
          <a:blip r:embed="rId3"/>
          <a:stretch>
            <a:fillRect/>
          </a:stretch>
        </p:blipFill>
        <p:spPr>
          <a:xfrm>
            <a:off x="3041296" y="822823"/>
            <a:ext cx="5455112" cy="5448009"/>
          </a:xfrm>
          <a:prstGeom prst="rect">
            <a:avLst/>
          </a:prstGeom>
        </p:spPr>
      </p:pic>
      <p:sp>
        <p:nvSpPr>
          <p:cNvPr id="8" name="文本框 7">
            <a:extLst>
              <a:ext uri="{FF2B5EF4-FFF2-40B4-BE49-F238E27FC236}">
                <a16:creationId xmlns:a16="http://schemas.microsoft.com/office/drawing/2014/main" id="{602DB370-E2AB-4F24-871D-0B4794DB20DC}"/>
              </a:ext>
            </a:extLst>
          </p:cNvPr>
          <p:cNvSpPr txBox="1"/>
          <p:nvPr/>
        </p:nvSpPr>
        <p:spPr>
          <a:xfrm>
            <a:off x="936400" y="822823"/>
            <a:ext cx="1338828" cy="416909"/>
          </a:xfrm>
          <a:prstGeom prst="rect">
            <a:avLst/>
          </a:prstGeom>
          <a:noFill/>
        </p:spPr>
        <p:txBody>
          <a:bodyPr wrap="none" rtlCol="0">
            <a:spAutoFit/>
          </a:bodyPr>
          <a:lstStyle/>
          <a:p>
            <a:pPr hangingPunct="0">
              <a:lnSpc>
                <a:spcPct val="130000"/>
              </a:lnSpc>
            </a:pPr>
            <a:r>
              <a:rPr lang="zh-CN" altLang="en-US" dirty="0">
                <a:highlight>
                  <a:srgbClr val="FFFFFF"/>
                </a:highlight>
              </a:rPr>
              <a:t>实验结果：</a:t>
            </a:r>
            <a:endParaRPr lang="en-US" altLang="zh-CN" dirty="0">
              <a:highlight>
                <a:srgbClr val="FFFFFF"/>
              </a:highlight>
            </a:endParaRPr>
          </a:p>
        </p:txBody>
      </p:sp>
    </p:spTree>
    <p:extLst>
      <p:ext uri="{BB962C8B-B14F-4D97-AF65-F5344CB8AC3E}">
        <p14:creationId xmlns:p14="http://schemas.microsoft.com/office/powerpoint/2010/main" val="4187086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05809" y="1829524"/>
            <a:ext cx="6255026" cy="1899920"/>
            <a:chOff x="1395454" y="924560"/>
            <a:chExt cx="6255026" cy="1899920"/>
          </a:xfrm>
        </p:grpSpPr>
        <p:sp>
          <p:nvSpPr>
            <p:cNvPr id="8" name="文本框 7"/>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4</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1972281" y="1377240"/>
              <a:ext cx="1582484" cy="522451"/>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Four</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519414" y="1957455"/>
              <a:ext cx="4875053" cy="809261"/>
            </a:xfrm>
            <a:prstGeom prst="rect">
              <a:avLst/>
            </a:prstGeom>
            <a:noFill/>
          </p:spPr>
          <p:txBody>
            <a:bodyPr wrap="none" rtlCol="0">
              <a:spAutoFit/>
            </a:bodyPr>
            <a:lstStyle/>
            <a:p>
              <a:pPr algn="just" hangingPunct="0">
                <a:lnSpc>
                  <a:spcPct val="130000"/>
                </a:lnSpc>
              </a:pPr>
              <a:r>
                <a:rPr lang="en-US" altLang="zh-CN"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Future Challenges</a:t>
              </a:r>
              <a:endPar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62295" cy="3170099"/>
          </a:xfrm>
          <a:prstGeom prst="rect">
            <a:avLst/>
          </a:prstGeom>
        </p:spPr>
        <p:txBody>
          <a:bodyPr wrap="none">
            <a:spAutoFit/>
          </a:bodyPr>
          <a:lstStyle/>
          <a:p>
            <a:r>
              <a:rPr lang="zh-CN" altLang="en-US" sz="20000" b="1" spc="100"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肆</a:t>
            </a:r>
            <a:endPar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300901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dirty="0">
                <a:latin typeface="Arial" panose="020B0604020202020204" pitchFamily="34" charset="0"/>
                <a:cs typeface="+mn-ea"/>
                <a:sym typeface="Arial" panose="020B0604020202020204" pitchFamily="34" charset="0"/>
              </a:rPr>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38</a:t>
            </a:fld>
            <a:endParaRPr lang="zh-CN" altLang="en-US" dirty="0">
              <a:latin typeface="Arial" panose="020B0604020202020204" pitchFamily="34" charset="0"/>
              <a:cs typeface="+mn-ea"/>
              <a:sym typeface="Arial" panose="020B0604020202020204" pitchFamily="34" charset="0"/>
            </a:endParaRPr>
          </a:p>
        </p:txBody>
      </p:sp>
      <p:grpSp>
        <p:nvGrpSpPr>
          <p:cNvPr id="3" name="组合 2">
            <a:extLst>
              <a:ext uri="{FF2B5EF4-FFF2-40B4-BE49-F238E27FC236}">
                <a16:creationId xmlns:a16="http://schemas.microsoft.com/office/drawing/2014/main" id="{E74DB2FD-21C6-463C-811A-CDCC5F6D5367}"/>
              </a:ext>
            </a:extLst>
          </p:cNvPr>
          <p:cNvGrpSpPr/>
          <p:nvPr/>
        </p:nvGrpSpPr>
        <p:grpSpPr>
          <a:xfrm>
            <a:off x="1141835" y="1548321"/>
            <a:ext cx="4640323" cy="1082763"/>
            <a:chOff x="1253517" y="2270477"/>
            <a:chExt cx="4640323" cy="1082763"/>
          </a:xfrm>
        </p:grpSpPr>
        <p:sp>
          <p:nvSpPr>
            <p:cNvPr id="22" name="iconfont-1014-459914"/>
            <p:cNvSpPr>
              <a:spLocks noChangeAspect="1"/>
            </p:cNvSpPr>
            <p:nvPr/>
          </p:nvSpPr>
          <p:spPr bwMode="auto">
            <a:xfrm>
              <a:off x="1253517" y="2347625"/>
              <a:ext cx="609685" cy="609560"/>
            </a:xfrm>
            <a:custGeom>
              <a:avLst/>
              <a:gdLst>
                <a:gd name="T0" fmla="*/ 640 w 10240"/>
                <a:gd name="T1" fmla="*/ 9600 h 10240"/>
                <a:gd name="T2" fmla="*/ 640 w 10240"/>
                <a:gd name="T3" fmla="*/ 0 h 10240"/>
                <a:gd name="T4" fmla="*/ 0 w 10240"/>
                <a:gd name="T5" fmla="*/ 0 h 10240"/>
                <a:gd name="T6" fmla="*/ 0 w 10240"/>
                <a:gd name="T7" fmla="*/ 10240 h 10240"/>
                <a:gd name="T8" fmla="*/ 10240 w 10240"/>
                <a:gd name="T9" fmla="*/ 10240 h 10240"/>
                <a:gd name="T10" fmla="*/ 10240 w 10240"/>
                <a:gd name="T11" fmla="*/ 9600 h 10240"/>
                <a:gd name="T12" fmla="*/ 640 w 10240"/>
                <a:gd name="T13" fmla="*/ 9600 h 10240"/>
                <a:gd name="T14" fmla="*/ 9573 w 10240"/>
                <a:gd name="T15" fmla="*/ 1570 h 10240"/>
                <a:gd name="T16" fmla="*/ 6359 w 10240"/>
                <a:gd name="T17" fmla="*/ 1570 h 10240"/>
                <a:gd name="T18" fmla="*/ 7562 w 10240"/>
                <a:gd name="T19" fmla="*/ 2773 h 10240"/>
                <a:gd name="T20" fmla="*/ 6175 w 10240"/>
                <a:gd name="T21" fmla="*/ 4159 h 10240"/>
                <a:gd name="T22" fmla="*/ 4214 w 10240"/>
                <a:gd name="T23" fmla="*/ 2198 h 10240"/>
                <a:gd name="T24" fmla="*/ 4214 w 10240"/>
                <a:gd name="T25" fmla="*/ 2198 h 10240"/>
                <a:gd name="T26" fmla="*/ 4203 w 10240"/>
                <a:gd name="T27" fmla="*/ 2191 h 10240"/>
                <a:gd name="T28" fmla="*/ 4063 w 10240"/>
                <a:gd name="T29" fmla="*/ 2136 h 10240"/>
                <a:gd name="T30" fmla="*/ 3912 w 10240"/>
                <a:gd name="T31" fmla="*/ 2198 h 10240"/>
                <a:gd name="T32" fmla="*/ 1197 w 10240"/>
                <a:gd name="T33" fmla="*/ 4913 h 10240"/>
                <a:gd name="T34" fmla="*/ 1197 w 10240"/>
                <a:gd name="T35" fmla="*/ 5215 h 10240"/>
                <a:gd name="T36" fmla="*/ 1801 w 10240"/>
                <a:gd name="T37" fmla="*/ 5819 h 10240"/>
                <a:gd name="T38" fmla="*/ 2102 w 10240"/>
                <a:gd name="T39" fmla="*/ 5819 h 10240"/>
                <a:gd name="T40" fmla="*/ 4063 w 10240"/>
                <a:gd name="T41" fmla="*/ 3857 h 10240"/>
                <a:gd name="T42" fmla="*/ 6024 w 10240"/>
                <a:gd name="T43" fmla="*/ 5819 h 10240"/>
                <a:gd name="T44" fmla="*/ 6095 w 10240"/>
                <a:gd name="T45" fmla="*/ 5865 h 10240"/>
                <a:gd name="T46" fmla="*/ 6326 w 10240"/>
                <a:gd name="T47" fmla="*/ 5819 h 10240"/>
                <a:gd name="T48" fmla="*/ 6929 w 10240"/>
                <a:gd name="T49" fmla="*/ 5215 h 10240"/>
                <a:gd name="T50" fmla="*/ 8467 w 10240"/>
                <a:gd name="T51" fmla="*/ 3678 h 10240"/>
                <a:gd name="T52" fmla="*/ 9573 w 10240"/>
                <a:gd name="T53" fmla="*/ 4784 h 10240"/>
                <a:gd name="T54" fmla="*/ 9573 w 10240"/>
                <a:gd name="T55" fmla="*/ 1570 h 10240"/>
                <a:gd name="T56" fmla="*/ 2515 w 10240"/>
                <a:gd name="T57" fmla="*/ 9204 h 10240"/>
                <a:gd name="T58" fmla="*/ 2515 w 10240"/>
                <a:gd name="T59" fmla="*/ 6045 h 10240"/>
                <a:gd name="T60" fmla="*/ 2102 w 10240"/>
                <a:gd name="T61" fmla="*/ 6459 h 10240"/>
                <a:gd name="T62" fmla="*/ 1801 w 10240"/>
                <a:gd name="T63" fmla="*/ 6459 h 10240"/>
                <a:gd name="T64" fmla="*/ 1449 w 10240"/>
                <a:gd name="T65" fmla="*/ 6107 h 10240"/>
                <a:gd name="T66" fmla="*/ 1449 w 10240"/>
                <a:gd name="T67" fmla="*/ 9204 h 10240"/>
                <a:gd name="T68" fmla="*/ 2515 w 10240"/>
                <a:gd name="T69" fmla="*/ 9204 h 10240"/>
                <a:gd name="T70" fmla="*/ 4280 w 10240"/>
                <a:gd name="T71" fmla="*/ 9204 h 10240"/>
                <a:gd name="T72" fmla="*/ 4280 w 10240"/>
                <a:gd name="T73" fmla="*/ 4714 h 10240"/>
                <a:gd name="T74" fmla="*/ 4064 w 10240"/>
                <a:gd name="T75" fmla="*/ 4497 h 10240"/>
                <a:gd name="T76" fmla="*/ 3213 w 10240"/>
                <a:gd name="T77" fmla="*/ 5348 h 10240"/>
                <a:gd name="T78" fmla="*/ 3213 w 10240"/>
                <a:gd name="T79" fmla="*/ 9204 h 10240"/>
                <a:gd name="T80" fmla="*/ 4280 w 10240"/>
                <a:gd name="T81" fmla="*/ 9204 h 10240"/>
                <a:gd name="T82" fmla="*/ 6044 w 10240"/>
                <a:gd name="T83" fmla="*/ 9204 h 10240"/>
                <a:gd name="T84" fmla="*/ 6044 w 10240"/>
                <a:gd name="T85" fmla="*/ 6472 h 10240"/>
                <a:gd name="T86" fmla="*/ 6025 w 10240"/>
                <a:gd name="T87" fmla="*/ 6459 h 10240"/>
                <a:gd name="T88" fmla="*/ 4978 w 10240"/>
                <a:gd name="T89" fmla="*/ 5412 h 10240"/>
                <a:gd name="T90" fmla="*/ 4978 w 10240"/>
                <a:gd name="T91" fmla="*/ 9204 h 10240"/>
                <a:gd name="T92" fmla="*/ 6044 w 10240"/>
                <a:gd name="T93" fmla="*/ 9204 h 10240"/>
                <a:gd name="T94" fmla="*/ 7809 w 10240"/>
                <a:gd name="T95" fmla="*/ 9204 h 10240"/>
                <a:gd name="T96" fmla="*/ 7809 w 10240"/>
                <a:gd name="T97" fmla="*/ 4976 h 10240"/>
                <a:gd name="T98" fmla="*/ 6929 w 10240"/>
                <a:gd name="T99" fmla="*/ 5855 h 10240"/>
                <a:gd name="T100" fmla="*/ 6742 w 10240"/>
                <a:gd name="T101" fmla="*/ 6043 h 10240"/>
                <a:gd name="T102" fmla="*/ 6742 w 10240"/>
                <a:gd name="T103" fmla="*/ 9204 h 10240"/>
                <a:gd name="T104" fmla="*/ 7809 w 10240"/>
                <a:gd name="T105" fmla="*/ 9204 h 10240"/>
                <a:gd name="T106" fmla="*/ 9573 w 10240"/>
                <a:gd name="T107" fmla="*/ 9204 h 10240"/>
                <a:gd name="T108" fmla="*/ 9573 w 10240"/>
                <a:gd name="T109" fmla="*/ 5424 h 10240"/>
                <a:gd name="T110" fmla="*/ 8506 w 10240"/>
                <a:gd name="T111" fmla="*/ 4357 h 10240"/>
                <a:gd name="T112" fmla="*/ 8506 w 10240"/>
                <a:gd name="T113" fmla="*/ 9204 h 10240"/>
                <a:gd name="T114" fmla="*/ 9573 w 10240"/>
                <a:gd name="T115" fmla="*/ 9204 h 10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40" h="10240">
                  <a:moveTo>
                    <a:pt x="640" y="9600"/>
                  </a:moveTo>
                  <a:lnTo>
                    <a:pt x="640" y="0"/>
                  </a:lnTo>
                  <a:lnTo>
                    <a:pt x="0" y="0"/>
                  </a:lnTo>
                  <a:lnTo>
                    <a:pt x="0" y="10240"/>
                  </a:lnTo>
                  <a:lnTo>
                    <a:pt x="10240" y="10240"/>
                  </a:lnTo>
                  <a:lnTo>
                    <a:pt x="10240" y="9600"/>
                  </a:lnTo>
                  <a:lnTo>
                    <a:pt x="640" y="9600"/>
                  </a:lnTo>
                  <a:close/>
                  <a:moveTo>
                    <a:pt x="9573" y="1570"/>
                  </a:moveTo>
                  <a:lnTo>
                    <a:pt x="6359" y="1570"/>
                  </a:lnTo>
                  <a:lnTo>
                    <a:pt x="7562" y="2773"/>
                  </a:lnTo>
                  <a:lnTo>
                    <a:pt x="6175" y="4159"/>
                  </a:lnTo>
                  <a:lnTo>
                    <a:pt x="4214" y="2198"/>
                  </a:lnTo>
                  <a:lnTo>
                    <a:pt x="4214" y="2198"/>
                  </a:lnTo>
                  <a:cubicBezTo>
                    <a:pt x="4211" y="2195"/>
                    <a:pt x="4206" y="2194"/>
                    <a:pt x="4203" y="2191"/>
                  </a:cubicBezTo>
                  <a:cubicBezTo>
                    <a:pt x="4163" y="2156"/>
                    <a:pt x="4113" y="2136"/>
                    <a:pt x="4063" y="2136"/>
                  </a:cubicBezTo>
                  <a:cubicBezTo>
                    <a:pt x="4009" y="2136"/>
                    <a:pt x="3954" y="2157"/>
                    <a:pt x="3912" y="2198"/>
                  </a:cubicBezTo>
                  <a:lnTo>
                    <a:pt x="1197" y="4913"/>
                  </a:lnTo>
                  <a:cubicBezTo>
                    <a:pt x="1114" y="4997"/>
                    <a:pt x="1114" y="5132"/>
                    <a:pt x="1197" y="5215"/>
                  </a:cubicBezTo>
                  <a:lnTo>
                    <a:pt x="1801" y="5819"/>
                  </a:lnTo>
                  <a:cubicBezTo>
                    <a:pt x="1884" y="5902"/>
                    <a:pt x="2019" y="5902"/>
                    <a:pt x="2102" y="5819"/>
                  </a:cubicBezTo>
                  <a:lnTo>
                    <a:pt x="4063" y="3857"/>
                  </a:lnTo>
                  <a:lnTo>
                    <a:pt x="6024" y="5819"/>
                  </a:lnTo>
                  <a:cubicBezTo>
                    <a:pt x="6045" y="5840"/>
                    <a:pt x="6069" y="5855"/>
                    <a:pt x="6095" y="5865"/>
                  </a:cubicBezTo>
                  <a:cubicBezTo>
                    <a:pt x="6172" y="5897"/>
                    <a:pt x="6264" y="5881"/>
                    <a:pt x="6326" y="5819"/>
                  </a:cubicBezTo>
                  <a:lnTo>
                    <a:pt x="6929" y="5215"/>
                  </a:lnTo>
                  <a:lnTo>
                    <a:pt x="8467" y="3678"/>
                  </a:lnTo>
                  <a:lnTo>
                    <a:pt x="9573" y="4784"/>
                  </a:lnTo>
                  <a:lnTo>
                    <a:pt x="9573" y="1570"/>
                  </a:lnTo>
                  <a:close/>
                  <a:moveTo>
                    <a:pt x="2515" y="9204"/>
                  </a:moveTo>
                  <a:lnTo>
                    <a:pt x="2515" y="6045"/>
                  </a:lnTo>
                  <a:lnTo>
                    <a:pt x="2102" y="6459"/>
                  </a:lnTo>
                  <a:cubicBezTo>
                    <a:pt x="2019" y="6542"/>
                    <a:pt x="1884" y="6542"/>
                    <a:pt x="1801" y="6459"/>
                  </a:cubicBezTo>
                  <a:lnTo>
                    <a:pt x="1449" y="6107"/>
                  </a:lnTo>
                  <a:lnTo>
                    <a:pt x="1449" y="9204"/>
                  </a:lnTo>
                  <a:lnTo>
                    <a:pt x="2515" y="9204"/>
                  </a:lnTo>
                  <a:close/>
                  <a:moveTo>
                    <a:pt x="4280" y="9204"/>
                  </a:moveTo>
                  <a:lnTo>
                    <a:pt x="4280" y="4714"/>
                  </a:lnTo>
                  <a:lnTo>
                    <a:pt x="4064" y="4497"/>
                  </a:lnTo>
                  <a:lnTo>
                    <a:pt x="3213" y="5348"/>
                  </a:lnTo>
                  <a:lnTo>
                    <a:pt x="3213" y="9204"/>
                  </a:lnTo>
                  <a:lnTo>
                    <a:pt x="4280" y="9204"/>
                  </a:lnTo>
                  <a:close/>
                  <a:moveTo>
                    <a:pt x="6044" y="9204"/>
                  </a:moveTo>
                  <a:lnTo>
                    <a:pt x="6044" y="6472"/>
                  </a:lnTo>
                  <a:cubicBezTo>
                    <a:pt x="6038" y="6467"/>
                    <a:pt x="6030" y="6465"/>
                    <a:pt x="6025" y="6459"/>
                  </a:cubicBezTo>
                  <a:lnTo>
                    <a:pt x="4978" y="5412"/>
                  </a:lnTo>
                  <a:lnTo>
                    <a:pt x="4978" y="9204"/>
                  </a:lnTo>
                  <a:lnTo>
                    <a:pt x="6044" y="9204"/>
                  </a:lnTo>
                  <a:close/>
                  <a:moveTo>
                    <a:pt x="7809" y="9204"/>
                  </a:moveTo>
                  <a:lnTo>
                    <a:pt x="7809" y="4976"/>
                  </a:lnTo>
                  <a:lnTo>
                    <a:pt x="6929" y="5855"/>
                  </a:lnTo>
                  <a:lnTo>
                    <a:pt x="6742" y="6043"/>
                  </a:lnTo>
                  <a:lnTo>
                    <a:pt x="6742" y="9204"/>
                  </a:lnTo>
                  <a:lnTo>
                    <a:pt x="7809" y="9204"/>
                  </a:lnTo>
                  <a:close/>
                  <a:moveTo>
                    <a:pt x="9573" y="9204"/>
                  </a:moveTo>
                  <a:lnTo>
                    <a:pt x="9573" y="5424"/>
                  </a:lnTo>
                  <a:lnTo>
                    <a:pt x="8506" y="4357"/>
                  </a:lnTo>
                  <a:lnTo>
                    <a:pt x="8506" y="9204"/>
                  </a:lnTo>
                  <a:lnTo>
                    <a:pt x="9573" y="9204"/>
                  </a:ln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文本框 25"/>
            <p:cNvSpPr txBox="1"/>
            <p:nvPr/>
          </p:nvSpPr>
          <p:spPr>
            <a:xfrm>
              <a:off x="2148886" y="2270477"/>
              <a:ext cx="1249060" cy="416909"/>
            </a:xfrm>
            <a:prstGeom prst="rect">
              <a:avLst/>
            </a:prstGeom>
            <a:noFill/>
          </p:spPr>
          <p:txBody>
            <a:bodyPr wrap="none" rtlCol="0">
              <a:spAutoFit/>
            </a:bodyPr>
            <a:lstStyle/>
            <a:p>
              <a:pPr algn="just" hangingPunct="0">
                <a:lnSpc>
                  <a:spcPct val="130000"/>
                </a:lnSpc>
              </a:pPr>
              <a:r>
                <a:rPr lang="zh-CN" altLang="en-US"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性能保证</a:t>
              </a:r>
              <a:r>
                <a:rPr lang="en-US" altLang="zh-CN"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文本框 26"/>
            <p:cNvSpPr txBox="1"/>
            <p:nvPr/>
          </p:nvSpPr>
          <p:spPr>
            <a:xfrm>
              <a:off x="2170882" y="2652342"/>
              <a:ext cx="3722958" cy="700898"/>
            </a:xfrm>
            <a:prstGeom prst="rect">
              <a:avLst/>
            </a:prstGeom>
            <a:noFill/>
          </p:spPr>
          <p:txBody>
            <a:bodyPr wrap="square" rtlCol="0">
              <a:spAutoFit/>
            </a:bodyPr>
            <a:lstStyle/>
            <a:p>
              <a:pPr algn="just" hangingPunct="0">
                <a:lnSpc>
                  <a:spcPct val="130000"/>
                </a:lnSpc>
              </a:pPr>
              <a:r>
                <a:rPr lang="zh-CN" altLang="en-US" sz="1600" spc="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利用算法模型的理论性能保证，来增强神经网络的可解释性和性能下限。</a:t>
              </a:r>
              <a:endParaRPr lang="zh-CN" altLang="en-US" sz="1600" spc="100" dirty="0">
                <a:solidFill>
                  <a:srgbClr val="C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组合 4">
            <a:extLst>
              <a:ext uri="{FF2B5EF4-FFF2-40B4-BE49-F238E27FC236}">
                <a16:creationId xmlns:a16="http://schemas.microsoft.com/office/drawing/2014/main" id="{FE2D56EA-BD37-42D3-9377-1B63852EE08D}"/>
              </a:ext>
            </a:extLst>
          </p:cNvPr>
          <p:cNvGrpSpPr/>
          <p:nvPr/>
        </p:nvGrpSpPr>
        <p:grpSpPr>
          <a:xfrm>
            <a:off x="6482277" y="1548321"/>
            <a:ext cx="4640324" cy="1428792"/>
            <a:chOff x="6482277" y="2274475"/>
            <a:chExt cx="4640324" cy="1428792"/>
          </a:xfrm>
        </p:grpSpPr>
        <p:sp>
          <p:nvSpPr>
            <p:cNvPr id="24" name="iconfont-10123-4910624"/>
            <p:cNvSpPr>
              <a:spLocks noChangeAspect="1"/>
            </p:cNvSpPr>
            <p:nvPr/>
          </p:nvSpPr>
          <p:spPr bwMode="auto">
            <a:xfrm>
              <a:off x="6482277" y="2347500"/>
              <a:ext cx="609685" cy="609685"/>
            </a:xfrm>
            <a:custGeom>
              <a:avLst/>
              <a:gdLst>
                <a:gd name="T0" fmla="*/ 2539 w 8534"/>
                <a:gd name="T1" fmla="*/ 5724 h 8534"/>
                <a:gd name="T2" fmla="*/ 2237 w 8534"/>
                <a:gd name="T3" fmla="*/ 6629 h 8534"/>
                <a:gd name="T4" fmla="*/ 2539 w 8534"/>
                <a:gd name="T5" fmla="*/ 7534 h 8534"/>
                <a:gd name="T6" fmla="*/ 1332 w 8534"/>
                <a:gd name="T7" fmla="*/ 7534 h 8534"/>
                <a:gd name="T8" fmla="*/ 1634 w 8534"/>
                <a:gd name="T9" fmla="*/ 6629 h 8534"/>
                <a:gd name="T10" fmla="*/ 1332 w 8534"/>
                <a:gd name="T11" fmla="*/ 5724 h 8534"/>
                <a:gd name="T12" fmla="*/ 1707 w 8534"/>
                <a:gd name="T13" fmla="*/ 1707 h 8534"/>
                <a:gd name="T14" fmla="*/ 2134 w 8534"/>
                <a:gd name="T15" fmla="*/ 854 h 8534"/>
                <a:gd name="T16" fmla="*/ 2987 w 8534"/>
                <a:gd name="T17" fmla="*/ 1707 h 8534"/>
                <a:gd name="T18" fmla="*/ 2134 w 8534"/>
                <a:gd name="T19" fmla="*/ 2134 h 8534"/>
                <a:gd name="T20" fmla="*/ 1707 w 8534"/>
                <a:gd name="T21" fmla="*/ 2987 h 8534"/>
                <a:gd name="T22" fmla="*/ 854 w 8534"/>
                <a:gd name="T23" fmla="*/ 2134 h 8534"/>
                <a:gd name="T24" fmla="*/ 1707 w 8534"/>
                <a:gd name="T25" fmla="*/ 1707 h 8534"/>
                <a:gd name="T26" fmla="*/ 3414 w 8534"/>
                <a:gd name="T27" fmla="*/ 0 h 8534"/>
                <a:gd name="T28" fmla="*/ 3840 w 8534"/>
                <a:gd name="T29" fmla="*/ 3414 h 8534"/>
                <a:gd name="T30" fmla="*/ 427 w 8534"/>
                <a:gd name="T31" fmla="*/ 3840 h 8534"/>
                <a:gd name="T32" fmla="*/ 0 w 8534"/>
                <a:gd name="T33" fmla="*/ 427 h 8534"/>
                <a:gd name="T34" fmla="*/ 640 w 8534"/>
                <a:gd name="T35" fmla="*/ 427 h 8534"/>
                <a:gd name="T36" fmla="*/ 427 w 8534"/>
                <a:gd name="T37" fmla="*/ 3200 h 8534"/>
                <a:gd name="T38" fmla="*/ 3200 w 8534"/>
                <a:gd name="T39" fmla="*/ 3414 h 8534"/>
                <a:gd name="T40" fmla="*/ 3414 w 8534"/>
                <a:gd name="T41" fmla="*/ 640 h 8534"/>
                <a:gd name="T42" fmla="*/ 640 w 8534"/>
                <a:gd name="T43" fmla="*/ 427 h 8534"/>
                <a:gd name="T44" fmla="*/ 3414 w 8534"/>
                <a:gd name="T45" fmla="*/ 4694 h 8534"/>
                <a:gd name="T46" fmla="*/ 3840 w 8534"/>
                <a:gd name="T47" fmla="*/ 8107 h 8534"/>
                <a:gd name="T48" fmla="*/ 427 w 8534"/>
                <a:gd name="T49" fmla="*/ 8534 h 8534"/>
                <a:gd name="T50" fmla="*/ 0 w 8534"/>
                <a:gd name="T51" fmla="*/ 5120 h 8534"/>
                <a:gd name="T52" fmla="*/ 640 w 8534"/>
                <a:gd name="T53" fmla="*/ 5120 h 8534"/>
                <a:gd name="T54" fmla="*/ 427 w 8534"/>
                <a:gd name="T55" fmla="*/ 7894 h 8534"/>
                <a:gd name="T56" fmla="*/ 3200 w 8534"/>
                <a:gd name="T57" fmla="*/ 8107 h 8534"/>
                <a:gd name="T58" fmla="*/ 3414 w 8534"/>
                <a:gd name="T59" fmla="*/ 5334 h 8534"/>
                <a:gd name="T60" fmla="*/ 640 w 8534"/>
                <a:gd name="T61" fmla="*/ 5120 h 8534"/>
                <a:gd name="T62" fmla="*/ 8107 w 8534"/>
                <a:gd name="T63" fmla="*/ 0 h 8534"/>
                <a:gd name="T64" fmla="*/ 8534 w 8534"/>
                <a:gd name="T65" fmla="*/ 3414 h 8534"/>
                <a:gd name="T66" fmla="*/ 5120 w 8534"/>
                <a:gd name="T67" fmla="*/ 3840 h 8534"/>
                <a:gd name="T68" fmla="*/ 4694 w 8534"/>
                <a:gd name="T69" fmla="*/ 427 h 8534"/>
                <a:gd name="T70" fmla="*/ 5334 w 8534"/>
                <a:gd name="T71" fmla="*/ 427 h 8534"/>
                <a:gd name="T72" fmla="*/ 5120 w 8534"/>
                <a:gd name="T73" fmla="*/ 3200 h 8534"/>
                <a:gd name="T74" fmla="*/ 7894 w 8534"/>
                <a:gd name="T75" fmla="*/ 3414 h 8534"/>
                <a:gd name="T76" fmla="*/ 8107 w 8534"/>
                <a:gd name="T77" fmla="*/ 640 h 8534"/>
                <a:gd name="T78" fmla="*/ 5334 w 8534"/>
                <a:gd name="T79" fmla="*/ 427 h 8534"/>
                <a:gd name="T80" fmla="*/ 8107 w 8534"/>
                <a:gd name="T81" fmla="*/ 4694 h 8534"/>
                <a:gd name="T82" fmla="*/ 8534 w 8534"/>
                <a:gd name="T83" fmla="*/ 8107 h 8534"/>
                <a:gd name="T84" fmla="*/ 5120 w 8534"/>
                <a:gd name="T85" fmla="*/ 8534 h 8534"/>
                <a:gd name="T86" fmla="*/ 4694 w 8534"/>
                <a:gd name="T87" fmla="*/ 5120 h 8534"/>
                <a:gd name="T88" fmla="*/ 5547 w 8534"/>
                <a:gd name="T89" fmla="*/ 5974 h 8534"/>
                <a:gd name="T90" fmla="*/ 7680 w 8534"/>
                <a:gd name="T91" fmla="*/ 6400 h 8534"/>
                <a:gd name="T92" fmla="*/ 5547 w 8534"/>
                <a:gd name="T93" fmla="*/ 5974 h 8534"/>
                <a:gd name="T94" fmla="*/ 5547 w 8534"/>
                <a:gd name="T95" fmla="*/ 7254 h 8534"/>
                <a:gd name="T96" fmla="*/ 7680 w 8534"/>
                <a:gd name="T97" fmla="*/ 6827 h 8534"/>
                <a:gd name="T98" fmla="*/ 5547 w 8534"/>
                <a:gd name="T99" fmla="*/ 1707 h 8534"/>
                <a:gd name="T100" fmla="*/ 7680 w 8534"/>
                <a:gd name="T101" fmla="*/ 2134 h 8534"/>
                <a:gd name="T102" fmla="*/ 5547 w 8534"/>
                <a:gd name="T103" fmla="*/ 1707 h 8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534" h="8534">
                  <a:moveTo>
                    <a:pt x="1935" y="6327"/>
                  </a:moveTo>
                  <a:lnTo>
                    <a:pt x="2539" y="5724"/>
                  </a:lnTo>
                  <a:lnTo>
                    <a:pt x="2841" y="6026"/>
                  </a:lnTo>
                  <a:lnTo>
                    <a:pt x="2237" y="6629"/>
                  </a:lnTo>
                  <a:lnTo>
                    <a:pt x="2841" y="7232"/>
                  </a:lnTo>
                  <a:lnTo>
                    <a:pt x="2539" y="7534"/>
                  </a:lnTo>
                  <a:lnTo>
                    <a:pt x="1935" y="6930"/>
                  </a:lnTo>
                  <a:lnTo>
                    <a:pt x="1332" y="7534"/>
                  </a:lnTo>
                  <a:lnTo>
                    <a:pt x="1030" y="7232"/>
                  </a:lnTo>
                  <a:lnTo>
                    <a:pt x="1634" y="6629"/>
                  </a:lnTo>
                  <a:lnTo>
                    <a:pt x="1030" y="6026"/>
                  </a:lnTo>
                  <a:lnTo>
                    <a:pt x="1332" y="5724"/>
                  </a:lnTo>
                  <a:lnTo>
                    <a:pt x="1935" y="6327"/>
                  </a:lnTo>
                  <a:close/>
                  <a:moveTo>
                    <a:pt x="1707" y="1707"/>
                  </a:moveTo>
                  <a:lnTo>
                    <a:pt x="1707" y="854"/>
                  </a:lnTo>
                  <a:lnTo>
                    <a:pt x="2134" y="854"/>
                  </a:lnTo>
                  <a:lnTo>
                    <a:pt x="2134" y="1707"/>
                  </a:lnTo>
                  <a:lnTo>
                    <a:pt x="2987" y="1707"/>
                  </a:lnTo>
                  <a:lnTo>
                    <a:pt x="2987" y="2134"/>
                  </a:lnTo>
                  <a:lnTo>
                    <a:pt x="2134" y="2134"/>
                  </a:lnTo>
                  <a:lnTo>
                    <a:pt x="2134" y="2987"/>
                  </a:lnTo>
                  <a:lnTo>
                    <a:pt x="1707" y="2987"/>
                  </a:lnTo>
                  <a:lnTo>
                    <a:pt x="1707" y="2134"/>
                  </a:lnTo>
                  <a:lnTo>
                    <a:pt x="854" y="2134"/>
                  </a:lnTo>
                  <a:lnTo>
                    <a:pt x="854" y="1707"/>
                  </a:lnTo>
                  <a:lnTo>
                    <a:pt x="1707" y="1707"/>
                  </a:lnTo>
                  <a:close/>
                  <a:moveTo>
                    <a:pt x="427" y="0"/>
                  </a:moveTo>
                  <a:lnTo>
                    <a:pt x="3414" y="0"/>
                  </a:lnTo>
                  <a:cubicBezTo>
                    <a:pt x="3649" y="0"/>
                    <a:pt x="3840" y="191"/>
                    <a:pt x="3840" y="427"/>
                  </a:cubicBezTo>
                  <a:lnTo>
                    <a:pt x="3840" y="3414"/>
                  </a:lnTo>
                  <a:cubicBezTo>
                    <a:pt x="3840" y="3649"/>
                    <a:pt x="3649" y="3840"/>
                    <a:pt x="3414" y="3840"/>
                  </a:cubicBezTo>
                  <a:lnTo>
                    <a:pt x="427" y="3840"/>
                  </a:lnTo>
                  <a:cubicBezTo>
                    <a:pt x="191" y="3840"/>
                    <a:pt x="0" y="3649"/>
                    <a:pt x="0" y="3414"/>
                  </a:cubicBezTo>
                  <a:lnTo>
                    <a:pt x="0" y="427"/>
                  </a:lnTo>
                  <a:cubicBezTo>
                    <a:pt x="0" y="191"/>
                    <a:pt x="191" y="0"/>
                    <a:pt x="427" y="0"/>
                  </a:cubicBezTo>
                  <a:close/>
                  <a:moveTo>
                    <a:pt x="640" y="427"/>
                  </a:moveTo>
                  <a:cubicBezTo>
                    <a:pt x="523" y="427"/>
                    <a:pt x="427" y="523"/>
                    <a:pt x="427" y="640"/>
                  </a:cubicBezTo>
                  <a:lnTo>
                    <a:pt x="427" y="3200"/>
                  </a:lnTo>
                  <a:cubicBezTo>
                    <a:pt x="427" y="3318"/>
                    <a:pt x="523" y="3414"/>
                    <a:pt x="640" y="3414"/>
                  </a:cubicBezTo>
                  <a:lnTo>
                    <a:pt x="3200" y="3414"/>
                  </a:lnTo>
                  <a:cubicBezTo>
                    <a:pt x="3318" y="3414"/>
                    <a:pt x="3414" y="3318"/>
                    <a:pt x="3414" y="3200"/>
                  </a:cubicBezTo>
                  <a:lnTo>
                    <a:pt x="3414" y="640"/>
                  </a:lnTo>
                  <a:cubicBezTo>
                    <a:pt x="3414" y="523"/>
                    <a:pt x="3318" y="427"/>
                    <a:pt x="3200" y="427"/>
                  </a:cubicBezTo>
                  <a:lnTo>
                    <a:pt x="640" y="427"/>
                  </a:lnTo>
                  <a:close/>
                  <a:moveTo>
                    <a:pt x="427" y="4694"/>
                  </a:moveTo>
                  <a:lnTo>
                    <a:pt x="3414" y="4694"/>
                  </a:lnTo>
                  <a:cubicBezTo>
                    <a:pt x="3649" y="4694"/>
                    <a:pt x="3840" y="4885"/>
                    <a:pt x="3840" y="5120"/>
                  </a:cubicBezTo>
                  <a:lnTo>
                    <a:pt x="3840" y="8107"/>
                  </a:lnTo>
                  <a:cubicBezTo>
                    <a:pt x="3840" y="8343"/>
                    <a:pt x="3649" y="8534"/>
                    <a:pt x="3414" y="8534"/>
                  </a:cubicBezTo>
                  <a:lnTo>
                    <a:pt x="427" y="8534"/>
                  </a:lnTo>
                  <a:cubicBezTo>
                    <a:pt x="191" y="8534"/>
                    <a:pt x="0" y="8343"/>
                    <a:pt x="0" y="8107"/>
                  </a:cubicBezTo>
                  <a:lnTo>
                    <a:pt x="0" y="5120"/>
                  </a:lnTo>
                  <a:cubicBezTo>
                    <a:pt x="0" y="4885"/>
                    <a:pt x="191" y="4694"/>
                    <a:pt x="427" y="4694"/>
                  </a:cubicBezTo>
                  <a:close/>
                  <a:moveTo>
                    <a:pt x="640" y="5120"/>
                  </a:moveTo>
                  <a:cubicBezTo>
                    <a:pt x="523" y="5120"/>
                    <a:pt x="427" y="5216"/>
                    <a:pt x="427" y="5334"/>
                  </a:cubicBezTo>
                  <a:lnTo>
                    <a:pt x="427" y="7894"/>
                  </a:lnTo>
                  <a:cubicBezTo>
                    <a:pt x="427" y="8011"/>
                    <a:pt x="523" y="8107"/>
                    <a:pt x="640" y="8107"/>
                  </a:cubicBezTo>
                  <a:lnTo>
                    <a:pt x="3200" y="8107"/>
                  </a:lnTo>
                  <a:cubicBezTo>
                    <a:pt x="3318" y="8107"/>
                    <a:pt x="3414" y="8011"/>
                    <a:pt x="3414" y="7894"/>
                  </a:cubicBezTo>
                  <a:lnTo>
                    <a:pt x="3414" y="5334"/>
                  </a:lnTo>
                  <a:cubicBezTo>
                    <a:pt x="3414" y="5216"/>
                    <a:pt x="3318" y="5120"/>
                    <a:pt x="3200" y="5120"/>
                  </a:cubicBezTo>
                  <a:lnTo>
                    <a:pt x="640" y="5120"/>
                  </a:lnTo>
                  <a:close/>
                  <a:moveTo>
                    <a:pt x="5120" y="0"/>
                  </a:moveTo>
                  <a:lnTo>
                    <a:pt x="8107" y="0"/>
                  </a:lnTo>
                  <a:cubicBezTo>
                    <a:pt x="8343" y="0"/>
                    <a:pt x="8534" y="191"/>
                    <a:pt x="8534" y="427"/>
                  </a:cubicBezTo>
                  <a:lnTo>
                    <a:pt x="8534" y="3414"/>
                  </a:lnTo>
                  <a:cubicBezTo>
                    <a:pt x="8534" y="3649"/>
                    <a:pt x="8343" y="3840"/>
                    <a:pt x="8107" y="3840"/>
                  </a:cubicBezTo>
                  <a:lnTo>
                    <a:pt x="5120" y="3840"/>
                  </a:lnTo>
                  <a:cubicBezTo>
                    <a:pt x="4885" y="3840"/>
                    <a:pt x="4694" y="3649"/>
                    <a:pt x="4694" y="3414"/>
                  </a:cubicBezTo>
                  <a:lnTo>
                    <a:pt x="4694" y="427"/>
                  </a:lnTo>
                  <a:cubicBezTo>
                    <a:pt x="4694" y="191"/>
                    <a:pt x="4885" y="0"/>
                    <a:pt x="5120" y="0"/>
                  </a:cubicBezTo>
                  <a:close/>
                  <a:moveTo>
                    <a:pt x="5334" y="427"/>
                  </a:moveTo>
                  <a:cubicBezTo>
                    <a:pt x="5216" y="427"/>
                    <a:pt x="5120" y="523"/>
                    <a:pt x="5120" y="640"/>
                  </a:cubicBezTo>
                  <a:lnTo>
                    <a:pt x="5120" y="3200"/>
                  </a:lnTo>
                  <a:cubicBezTo>
                    <a:pt x="5120" y="3318"/>
                    <a:pt x="5216" y="3414"/>
                    <a:pt x="5334" y="3414"/>
                  </a:cubicBezTo>
                  <a:lnTo>
                    <a:pt x="7894" y="3414"/>
                  </a:lnTo>
                  <a:cubicBezTo>
                    <a:pt x="8011" y="3414"/>
                    <a:pt x="8107" y="3318"/>
                    <a:pt x="8107" y="3200"/>
                  </a:cubicBezTo>
                  <a:lnTo>
                    <a:pt x="8107" y="640"/>
                  </a:lnTo>
                  <a:cubicBezTo>
                    <a:pt x="8107" y="523"/>
                    <a:pt x="8011" y="427"/>
                    <a:pt x="7894" y="427"/>
                  </a:cubicBezTo>
                  <a:lnTo>
                    <a:pt x="5334" y="427"/>
                  </a:lnTo>
                  <a:close/>
                  <a:moveTo>
                    <a:pt x="5120" y="4694"/>
                  </a:moveTo>
                  <a:lnTo>
                    <a:pt x="8107" y="4694"/>
                  </a:lnTo>
                  <a:cubicBezTo>
                    <a:pt x="8343" y="4694"/>
                    <a:pt x="8534" y="4885"/>
                    <a:pt x="8534" y="5120"/>
                  </a:cubicBezTo>
                  <a:lnTo>
                    <a:pt x="8534" y="8107"/>
                  </a:lnTo>
                  <a:cubicBezTo>
                    <a:pt x="8534" y="8343"/>
                    <a:pt x="8343" y="8534"/>
                    <a:pt x="8107" y="8534"/>
                  </a:cubicBezTo>
                  <a:lnTo>
                    <a:pt x="5120" y="8534"/>
                  </a:lnTo>
                  <a:cubicBezTo>
                    <a:pt x="4885" y="8534"/>
                    <a:pt x="4694" y="8343"/>
                    <a:pt x="4694" y="8107"/>
                  </a:cubicBezTo>
                  <a:lnTo>
                    <a:pt x="4694" y="5120"/>
                  </a:lnTo>
                  <a:cubicBezTo>
                    <a:pt x="4694" y="4885"/>
                    <a:pt x="4885" y="4694"/>
                    <a:pt x="5120" y="4694"/>
                  </a:cubicBezTo>
                  <a:close/>
                  <a:moveTo>
                    <a:pt x="5547" y="5974"/>
                  </a:moveTo>
                  <a:lnTo>
                    <a:pt x="5547" y="6400"/>
                  </a:lnTo>
                  <a:lnTo>
                    <a:pt x="7680" y="6400"/>
                  </a:lnTo>
                  <a:lnTo>
                    <a:pt x="7680" y="5974"/>
                  </a:lnTo>
                  <a:lnTo>
                    <a:pt x="5547" y="5974"/>
                  </a:lnTo>
                  <a:close/>
                  <a:moveTo>
                    <a:pt x="5547" y="6827"/>
                  </a:moveTo>
                  <a:lnTo>
                    <a:pt x="5547" y="7254"/>
                  </a:lnTo>
                  <a:lnTo>
                    <a:pt x="7680" y="7254"/>
                  </a:lnTo>
                  <a:lnTo>
                    <a:pt x="7680" y="6827"/>
                  </a:lnTo>
                  <a:lnTo>
                    <a:pt x="5547" y="6827"/>
                  </a:lnTo>
                  <a:close/>
                  <a:moveTo>
                    <a:pt x="5547" y="1707"/>
                  </a:moveTo>
                  <a:lnTo>
                    <a:pt x="7680" y="1707"/>
                  </a:lnTo>
                  <a:lnTo>
                    <a:pt x="7680" y="2134"/>
                  </a:lnTo>
                  <a:lnTo>
                    <a:pt x="5547" y="2134"/>
                  </a:lnTo>
                  <a:lnTo>
                    <a:pt x="5547" y="1707"/>
                  </a:ln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文本框 27"/>
            <p:cNvSpPr txBox="1"/>
            <p:nvPr/>
          </p:nvSpPr>
          <p:spPr>
            <a:xfrm>
              <a:off x="7213695" y="2274475"/>
              <a:ext cx="1646605" cy="416909"/>
            </a:xfrm>
            <a:prstGeom prst="rect">
              <a:avLst/>
            </a:prstGeom>
            <a:noFill/>
          </p:spPr>
          <p:txBody>
            <a:bodyPr wrap="none" rtlCol="0">
              <a:spAutoFit/>
            </a:bodyPr>
            <a:lstStyle>
              <a:defPPr>
                <a:defRPr lang="zh-CN"/>
              </a:defPPr>
              <a:lvl1pPr algn="just" hangingPunct="0">
                <a:lnSpc>
                  <a:spcPct val="130000"/>
                </a:lnSpc>
                <a:defRPr b="1" spc="100">
                  <a:solidFill>
                    <a:schemeClr val="accent1"/>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深度学习算法</a:t>
              </a:r>
            </a:p>
          </p:txBody>
        </p:sp>
        <p:sp>
          <p:nvSpPr>
            <p:cNvPr id="29" name="文本框 28"/>
            <p:cNvSpPr txBox="1"/>
            <p:nvPr/>
          </p:nvSpPr>
          <p:spPr>
            <a:xfrm>
              <a:off x="7399643" y="2652342"/>
              <a:ext cx="3722958" cy="1050925"/>
            </a:xfrm>
            <a:prstGeom prst="rect">
              <a:avLst/>
            </a:prstGeom>
            <a:noFill/>
          </p:spPr>
          <p:txBody>
            <a:bodyPr wrap="square" rtlCol="0">
              <a:spAutoFit/>
            </a:bodyPr>
            <a:lstStyle/>
            <a:p>
              <a:pPr algn="just" hangingPunct="0">
                <a:lnSpc>
                  <a:spcPct val="130000"/>
                </a:lnSpc>
              </a:pPr>
              <a:r>
                <a:rPr lang="zh-CN" altLang="en-US" sz="1600" spc="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基于模型的深度学习可以构成一个系统框架，将领域知识纳入数据驱动系统，从而产生新形式的深度学习算法</a:t>
              </a:r>
              <a:endParaRPr lang="zh-CN" altLang="en-US" sz="1600" spc="100" dirty="0">
                <a:solidFill>
                  <a:srgbClr val="C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组合 3">
            <a:extLst>
              <a:ext uri="{FF2B5EF4-FFF2-40B4-BE49-F238E27FC236}">
                <a16:creationId xmlns:a16="http://schemas.microsoft.com/office/drawing/2014/main" id="{28A5C9C4-2EAB-4217-BEBF-8028D4F2D6D2}"/>
              </a:ext>
            </a:extLst>
          </p:cNvPr>
          <p:cNvGrpSpPr/>
          <p:nvPr/>
        </p:nvGrpSpPr>
        <p:grpSpPr>
          <a:xfrm>
            <a:off x="1079943" y="3592846"/>
            <a:ext cx="4580257" cy="1405686"/>
            <a:chOff x="1313584" y="4045663"/>
            <a:chExt cx="4580257" cy="1405686"/>
          </a:xfrm>
        </p:grpSpPr>
        <p:sp>
          <p:nvSpPr>
            <p:cNvPr id="23" name="iconfont-1014-459914"/>
            <p:cNvSpPr>
              <a:spLocks noChangeAspect="1"/>
            </p:cNvSpPr>
            <p:nvPr/>
          </p:nvSpPr>
          <p:spPr bwMode="auto">
            <a:xfrm>
              <a:off x="1313584" y="4069575"/>
              <a:ext cx="609685" cy="592607"/>
            </a:xfrm>
            <a:custGeom>
              <a:avLst/>
              <a:gdLst>
                <a:gd name="T0" fmla="*/ 6054 w 12566"/>
                <a:gd name="T1" fmla="*/ 2137 h 12216"/>
                <a:gd name="T2" fmla="*/ 1506 w 12566"/>
                <a:gd name="T3" fmla="*/ 6950 h 12216"/>
                <a:gd name="T4" fmla="*/ 1527 w 12566"/>
                <a:gd name="T5" fmla="*/ 6950 h 12216"/>
                <a:gd name="T6" fmla="*/ 1527 w 12566"/>
                <a:gd name="T7" fmla="*/ 12216 h 12216"/>
                <a:gd name="T8" fmla="*/ 5131 w 12566"/>
                <a:gd name="T9" fmla="*/ 12216 h 12216"/>
                <a:gd name="T10" fmla="*/ 5131 w 12566"/>
                <a:gd name="T11" fmla="*/ 9020 h 12216"/>
                <a:gd name="T12" fmla="*/ 7406 w 12566"/>
                <a:gd name="T13" fmla="*/ 9020 h 12216"/>
                <a:gd name="T14" fmla="*/ 7406 w 12566"/>
                <a:gd name="T15" fmla="*/ 12216 h 12216"/>
                <a:gd name="T16" fmla="*/ 11060 w 12566"/>
                <a:gd name="T17" fmla="*/ 12216 h 12216"/>
                <a:gd name="T18" fmla="*/ 11060 w 12566"/>
                <a:gd name="T19" fmla="*/ 6950 h 12216"/>
                <a:gd name="T20" fmla="*/ 6558 w 12566"/>
                <a:gd name="T21" fmla="*/ 2137 h 12216"/>
                <a:gd name="T22" fmla="*/ 6054 w 12566"/>
                <a:gd name="T23" fmla="*/ 2137 h 12216"/>
                <a:gd name="T24" fmla="*/ 11132 w 12566"/>
                <a:gd name="T25" fmla="*/ 4666 h 12216"/>
                <a:gd name="T26" fmla="*/ 11134 w 12566"/>
                <a:gd name="T27" fmla="*/ 4666 h 12216"/>
                <a:gd name="T28" fmla="*/ 11134 w 12566"/>
                <a:gd name="T29" fmla="*/ 1200 h 12216"/>
                <a:gd name="T30" fmla="*/ 10334 w 12566"/>
                <a:gd name="T31" fmla="*/ 1200 h 12216"/>
                <a:gd name="T32" fmla="*/ 10334 w 12566"/>
                <a:gd name="T33" fmla="*/ 3868 h 12216"/>
                <a:gd name="T34" fmla="*/ 6466 w 12566"/>
                <a:gd name="T35" fmla="*/ 0 h 12216"/>
                <a:gd name="T36" fmla="*/ 6100 w 12566"/>
                <a:gd name="T37" fmla="*/ 0 h 12216"/>
                <a:gd name="T38" fmla="*/ 0 w 12566"/>
                <a:gd name="T39" fmla="*/ 6100 h 12216"/>
                <a:gd name="T40" fmla="*/ 566 w 12566"/>
                <a:gd name="T41" fmla="*/ 6666 h 12216"/>
                <a:gd name="T42" fmla="*/ 6049 w 12566"/>
                <a:gd name="T43" fmla="*/ 1182 h 12216"/>
                <a:gd name="T44" fmla="*/ 6500 w 12566"/>
                <a:gd name="T45" fmla="*/ 1166 h 12216"/>
                <a:gd name="T46" fmla="*/ 12000 w 12566"/>
                <a:gd name="T47" fmla="*/ 6666 h 12216"/>
                <a:gd name="T48" fmla="*/ 12566 w 12566"/>
                <a:gd name="T49" fmla="*/ 6100 h 12216"/>
                <a:gd name="T50" fmla="*/ 11132 w 12566"/>
                <a:gd name="T51" fmla="*/ 4666 h 12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66" h="12216">
                  <a:moveTo>
                    <a:pt x="6054" y="2137"/>
                  </a:moveTo>
                  <a:lnTo>
                    <a:pt x="1506" y="6950"/>
                  </a:lnTo>
                  <a:lnTo>
                    <a:pt x="1527" y="6950"/>
                  </a:lnTo>
                  <a:lnTo>
                    <a:pt x="1527" y="12216"/>
                  </a:lnTo>
                  <a:lnTo>
                    <a:pt x="5131" y="12216"/>
                  </a:lnTo>
                  <a:lnTo>
                    <a:pt x="5131" y="9020"/>
                  </a:lnTo>
                  <a:lnTo>
                    <a:pt x="7406" y="9020"/>
                  </a:lnTo>
                  <a:lnTo>
                    <a:pt x="7406" y="12216"/>
                  </a:lnTo>
                  <a:lnTo>
                    <a:pt x="11060" y="12216"/>
                  </a:lnTo>
                  <a:lnTo>
                    <a:pt x="11060" y="6950"/>
                  </a:lnTo>
                  <a:lnTo>
                    <a:pt x="6558" y="2137"/>
                  </a:lnTo>
                  <a:lnTo>
                    <a:pt x="6054" y="2137"/>
                  </a:lnTo>
                  <a:close/>
                  <a:moveTo>
                    <a:pt x="11132" y="4666"/>
                  </a:moveTo>
                  <a:lnTo>
                    <a:pt x="11134" y="4666"/>
                  </a:lnTo>
                  <a:lnTo>
                    <a:pt x="11134" y="1200"/>
                  </a:lnTo>
                  <a:lnTo>
                    <a:pt x="10334" y="1200"/>
                  </a:lnTo>
                  <a:lnTo>
                    <a:pt x="10334" y="3868"/>
                  </a:lnTo>
                  <a:lnTo>
                    <a:pt x="6466" y="0"/>
                  </a:lnTo>
                  <a:lnTo>
                    <a:pt x="6100" y="0"/>
                  </a:lnTo>
                  <a:lnTo>
                    <a:pt x="0" y="6100"/>
                  </a:lnTo>
                  <a:lnTo>
                    <a:pt x="566" y="6666"/>
                  </a:lnTo>
                  <a:lnTo>
                    <a:pt x="6049" y="1182"/>
                  </a:lnTo>
                  <a:lnTo>
                    <a:pt x="6500" y="1166"/>
                  </a:lnTo>
                  <a:lnTo>
                    <a:pt x="12000" y="6666"/>
                  </a:lnTo>
                  <a:lnTo>
                    <a:pt x="12566" y="6100"/>
                  </a:lnTo>
                  <a:lnTo>
                    <a:pt x="11132" y="4666"/>
                  </a:ln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文本框 29"/>
            <p:cNvSpPr txBox="1"/>
            <p:nvPr/>
          </p:nvSpPr>
          <p:spPr>
            <a:xfrm>
              <a:off x="2169279" y="4045663"/>
              <a:ext cx="2868093" cy="416909"/>
            </a:xfrm>
            <a:prstGeom prst="rect">
              <a:avLst/>
            </a:prstGeom>
            <a:noFill/>
          </p:spPr>
          <p:txBody>
            <a:bodyPr wrap="none" rtlCol="0">
              <a:spAutoFit/>
            </a:bodyPr>
            <a:lstStyle>
              <a:defPPr>
                <a:defRPr lang="zh-CN"/>
              </a:defPPr>
              <a:lvl1pPr algn="just" hangingPunct="0">
                <a:lnSpc>
                  <a:spcPct val="130000"/>
                </a:lnSpc>
                <a:defRPr b="1" spc="100">
                  <a:solidFill>
                    <a:schemeClr val="accent1"/>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基于合作模型的深度学习</a:t>
              </a:r>
            </a:p>
          </p:txBody>
        </p:sp>
        <p:sp>
          <p:nvSpPr>
            <p:cNvPr id="31" name="文本框 30"/>
            <p:cNvSpPr txBox="1"/>
            <p:nvPr/>
          </p:nvSpPr>
          <p:spPr>
            <a:xfrm>
              <a:off x="2170883" y="4430364"/>
              <a:ext cx="3722958" cy="1020985"/>
            </a:xfrm>
            <a:prstGeom prst="rect">
              <a:avLst/>
            </a:prstGeom>
            <a:noFill/>
          </p:spPr>
          <p:txBody>
            <a:bodyPr wrap="square" rtlCol="0">
              <a:spAutoFit/>
            </a:bodyPr>
            <a:lstStyle/>
            <a:p>
              <a:pPr algn="just" hangingPunct="0">
                <a:lnSpc>
                  <a:spcPct val="130000"/>
                </a:lnSpc>
              </a:pPr>
              <a:r>
                <a:rPr lang="zh-CN" altLang="en-US" sz="1600" spc="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边缘设备有限的算力和数据隐私使得基于模型的深度学习策略对边缘智能特别有吸引力。</a:t>
              </a:r>
              <a:endParaRPr lang="zh-CN" altLang="en-US" sz="1600" spc="100" dirty="0">
                <a:solidFill>
                  <a:srgbClr val="C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组合 5">
            <a:extLst>
              <a:ext uri="{FF2B5EF4-FFF2-40B4-BE49-F238E27FC236}">
                <a16:creationId xmlns:a16="http://schemas.microsoft.com/office/drawing/2014/main" id="{174F7459-CBE9-4D01-A891-29385318E5B0}"/>
              </a:ext>
            </a:extLst>
          </p:cNvPr>
          <p:cNvGrpSpPr/>
          <p:nvPr/>
        </p:nvGrpSpPr>
        <p:grpSpPr>
          <a:xfrm>
            <a:off x="6482277" y="3590739"/>
            <a:ext cx="4590800" cy="1718940"/>
            <a:chOff x="6531801" y="4052497"/>
            <a:chExt cx="4590800" cy="1718940"/>
          </a:xfrm>
        </p:grpSpPr>
        <p:sp>
          <p:nvSpPr>
            <p:cNvPr id="25" name="iconfont-1188-857508"/>
            <p:cNvSpPr>
              <a:spLocks noChangeAspect="1"/>
            </p:cNvSpPr>
            <p:nvPr/>
          </p:nvSpPr>
          <p:spPr bwMode="auto">
            <a:xfrm>
              <a:off x="6531801" y="4052497"/>
              <a:ext cx="510636" cy="609685"/>
            </a:xfrm>
            <a:custGeom>
              <a:avLst/>
              <a:gdLst>
                <a:gd name="T0" fmla="*/ 5359 w 10719"/>
                <a:gd name="T1" fmla="*/ 12797 h 12797"/>
                <a:gd name="T2" fmla="*/ 0 w 10719"/>
                <a:gd name="T3" fmla="*/ 7234 h 12797"/>
                <a:gd name="T4" fmla="*/ 0 w 10719"/>
                <a:gd name="T5" fmla="*/ 1859 h 12797"/>
                <a:gd name="T6" fmla="*/ 531 w 10719"/>
                <a:gd name="T7" fmla="*/ 1844 h 12797"/>
                <a:gd name="T8" fmla="*/ 2969 w 10719"/>
                <a:gd name="T9" fmla="*/ 1328 h 12797"/>
                <a:gd name="T10" fmla="*/ 5047 w 10719"/>
                <a:gd name="T11" fmla="*/ 234 h 12797"/>
                <a:gd name="T12" fmla="*/ 5359 w 10719"/>
                <a:gd name="T13" fmla="*/ 0 h 12797"/>
                <a:gd name="T14" fmla="*/ 5672 w 10719"/>
                <a:gd name="T15" fmla="*/ 234 h 12797"/>
                <a:gd name="T16" fmla="*/ 7750 w 10719"/>
                <a:gd name="T17" fmla="*/ 1328 h 12797"/>
                <a:gd name="T18" fmla="*/ 10187 w 10719"/>
                <a:gd name="T19" fmla="*/ 1844 h 12797"/>
                <a:gd name="T20" fmla="*/ 10719 w 10719"/>
                <a:gd name="T21" fmla="*/ 1859 h 12797"/>
                <a:gd name="T22" fmla="*/ 10719 w 10719"/>
                <a:gd name="T23" fmla="*/ 7234 h 12797"/>
                <a:gd name="T24" fmla="*/ 5359 w 10719"/>
                <a:gd name="T25" fmla="*/ 12797 h 12797"/>
                <a:gd name="T26" fmla="*/ 891 w 10719"/>
                <a:gd name="T27" fmla="*/ 2750 h 12797"/>
                <a:gd name="T28" fmla="*/ 891 w 10719"/>
                <a:gd name="T29" fmla="*/ 7281 h 12797"/>
                <a:gd name="T30" fmla="*/ 5344 w 10719"/>
                <a:gd name="T31" fmla="*/ 11953 h 12797"/>
                <a:gd name="T32" fmla="*/ 9797 w 10719"/>
                <a:gd name="T33" fmla="*/ 7281 h 12797"/>
                <a:gd name="T34" fmla="*/ 9797 w 10719"/>
                <a:gd name="T35" fmla="*/ 2750 h 12797"/>
                <a:gd name="T36" fmla="*/ 7406 w 10719"/>
                <a:gd name="T37" fmla="*/ 2156 h 12797"/>
                <a:gd name="T38" fmla="*/ 5359 w 10719"/>
                <a:gd name="T39" fmla="*/ 1094 h 12797"/>
                <a:gd name="T40" fmla="*/ 3281 w 10719"/>
                <a:gd name="T41" fmla="*/ 2156 h 12797"/>
                <a:gd name="T42" fmla="*/ 891 w 10719"/>
                <a:gd name="T43" fmla="*/ 2750 h 12797"/>
                <a:gd name="T44" fmla="*/ 5062 w 10719"/>
                <a:gd name="T45" fmla="*/ 9266 h 12797"/>
                <a:gd name="T46" fmla="*/ 2781 w 10719"/>
                <a:gd name="T47" fmla="*/ 7328 h 12797"/>
                <a:gd name="T48" fmla="*/ 3484 w 10719"/>
                <a:gd name="T49" fmla="*/ 6500 h 12797"/>
                <a:gd name="T50" fmla="*/ 4953 w 10719"/>
                <a:gd name="T51" fmla="*/ 7734 h 12797"/>
                <a:gd name="T52" fmla="*/ 7734 w 10719"/>
                <a:gd name="T53" fmla="*/ 4547 h 12797"/>
                <a:gd name="T54" fmla="*/ 8547 w 10719"/>
                <a:gd name="T55" fmla="*/ 5250 h 12797"/>
                <a:gd name="T56" fmla="*/ 5062 w 10719"/>
                <a:gd name="T57" fmla="*/ 9266 h 12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19" h="12797">
                  <a:moveTo>
                    <a:pt x="5359" y="12797"/>
                  </a:moveTo>
                  <a:cubicBezTo>
                    <a:pt x="3484" y="12797"/>
                    <a:pt x="0" y="9938"/>
                    <a:pt x="0" y="7234"/>
                  </a:cubicBezTo>
                  <a:lnTo>
                    <a:pt x="0" y="1859"/>
                  </a:lnTo>
                  <a:lnTo>
                    <a:pt x="531" y="1844"/>
                  </a:lnTo>
                  <a:cubicBezTo>
                    <a:pt x="547" y="1844"/>
                    <a:pt x="1734" y="1813"/>
                    <a:pt x="2969" y="1328"/>
                  </a:cubicBezTo>
                  <a:cubicBezTo>
                    <a:pt x="4234" y="813"/>
                    <a:pt x="5047" y="234"/>
                    <a:pt x="5047" y="234"/>
                  </a:cubicBezTo>
                  <a:lnTo>
                    <a:pt x="5359" y="0"/>
                  </a:lnTo>
                  <a:lnTo>
                    <a:pt x="5672" y="234"/>
                  </a:lnTo>
                  <a:cubicBezTo>
                    <a:pt x="5672" y="234"/>
                    <a:pt x="6500" y="828"/>
                    <a:pt x="7750" y="1328"/>
                  </a:cubicBezTo>
                  <a:cubicBezTo>
                    <a:pt x="8984" y="1828"/>
                    <a:pt x="10172" y="1844"/>
                    <a:pt x="10187" y="1844"/>
                  </a:cubicBezTo>
                  <a:lnTo>
                    <a:pt x="10719" y="1859"/>
                  </a:lnTo>
                  <a:lnTo>
                    <a:pt x="10719" y="7234"/>
                  </a:lnTo>
                  <a:cubicBezTo>
                    <a:pt x="10719" y="9938"/>
                    <a:pt x="7234" y="12797"/>
                    <a:pt x="5359" y="12797"/>
                  </a:cubicBezTo>
                  <a:close/>
                  <a:moveTo>
                    <a:pt x="891" y="2750"/>
                  </a:moveTo>
                  <a:lnTo>
                    <a:pt x="891" y="7281"/>
                  </a:lnTo>
                  <a:cubicBezTo>
                    <a:pt x="891" y="9453"/>
                    <a:pt x="4062" y="11953"/>
                    <a:pt x="5344" y="11953"/>
                  </a:cubicBezTo>
                  <a:cubicBezTo>
                    <a:pt x="6641" y="11953"/>
                    <a:pt x="9797" y="9469"/>
                    <a:pt x="9797" y="7281"/>
                  </a:cubicBezTo>
                  <a:lnTo>
                    <a:pt x="9797" y="2750"/>
                  </a:lnTo>
                  <a:cubicBezTo>
                    <a:pt x="9250" y="2688"/>
                    <a:pt x="8344" y="2547"/>
                    <a:pt x="7406" y="2156"/>
                  </a:cubicBezTo>
                  <a:cubicBezTo>
                    <a:pt x="6469" y="1766"/>
                    <a:pt x="5750" y="1344"/>
                    <a:pt x="5359" y="1094"/>
                  </a:cubicBezTo>
                  <a:cubicBezTo>
                    <a:pt x="4969" y="1344"/>
                    <a:pt x="4234" y="1766"/>
                    <a:pt x="3281" y="2156"/>
                  </a:cubicBezTo>
                  <a:cubicBezTo>
                    <a:pt x="2344" y="2531"/>
                    <a:pt x="1453" y="2688"/>
                    <a:pt x="891" y="2750"/>
                  </a:cubicBezTo>
                  <a:close/>
                  <a:moveTo>
                    <a:pt x="5062" y="9266"/>
                  </a:moveTo>
                  <a:lnTo>
                    <a:pt x="2781" y="7328"/>
                  </a:lnTo>
                  <a:lnTo>
                    <a:pt x="3484" y="6500"/>
                  </a:lnTo>
                  <a:lnTo>
                    <a:pt x="4953" y="7734"/>
                  </a:lnTo>
                  <a:lnTo>
                    <a:pt x="7734" y="4547"/>
                  </a:lnTo>
                  <a:lnTo>
                    <a:pt x="8547" y="5250"/>
                  </a:lnTo>
                  <a:lnTo>
                    <a:pt x="5062" y="9266"/>
                  </a:lnTo>
                  <a:close/>
                </a:path>
              </a:pathLst>
            </a:custGeom>
            <a:solidFill>
              <a:schemeClr val="accent1"/>
            </a:solidFill>
            <a:ln>
              <a:noFill/>
            </a:ln>
          </p:spPr>
          <p:txBody>
            <a:bodyPr/>
            <a:lstStyle/>
            <a:p>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文本框 31"/>
            <p:cNvSpPr txBox="1"/>
            <p:nvPr/>
          </p:nvSpPr>
          <p:spPr>
            <a:xfrm>
              <a:off x="7213695" y="4052497"/>
              <a:ext cx="1646605" cy="416909"/>
            </a:xfrm>
            <a:prstGeom prst="rect">
              <a:avLst/>
            </a:prstGeom>
            <a:noFill/>
          </p:spPr>
          <p:txBody>
            <a:bodyPr wrap="none" rtlCol="0">
              <a:spAutoFit/>
            </a:bodyPr>
            <a:lstStyle>
              <a:defPPr>
                <a:defRPr lang="zh-CN"/>
              </a:defPPr>
              <a:lvl1pPr algn="just" hangingPunct="0">
                <a:lnSpc>
                  <a:spcPct val="130000"/>
                </a:lnSpc>
                <a:defRPr b="1" spc="100">
                  <a:solidFill>
                    <a:schemeClr val="accent1"/>
                  </a:solidFill>
                  <a:latin typeface="Arial" panose="020B0604020202020204" pitchFamily="34" charset="0"/>
                  <a:ea typeface="微软雅黑" panose="020B0503020204020204" pitchFamily="34" charset="-122"/>
                  <a:cs typeface="+mn-ea"/>
                </a:defRPr>
              </a:lvl1pPr>
            </a:lstStyle>
            <a:p>
              <a:r>
                <a:rPr lang="zh-CN" altLang="en-US" dirty="0">
                  <a:sym typeface="Arial" panose="020B0604020202020204" pitchFamily="34" charset="0"/>
                </a:rPr>
                <a:t>未知应用程序</a:t>
              </a:r>
            </a:p>
          </p:txBody>
        </p:sp>
        <p:sp>
          <p:nvSpPr>
            <p:cNvPr id="33" name="文本框 32"/>
            <p:cNvSpPr txBox="1"/>
            <p:nvPr/>
          </p:nvSpPr>
          <p:spPr>
            <a:xfrm>
              <a:off x="7399643" y="4430364"/>
              <a:ext cx="3722958" cy="1341073"/>
            </a:xfrm>
            <a:prstGeom prst="rect">
              <a:avLst/>
            </a:prstGeom>
            <a:noFill/>
          </p:spPr>
          <p:txBody>
            <a:bodyPr wrap="square" rtlCol="0">
              <a:spAutoFit/>
            </a:bodyPr>
            <a:lstStyle/>
            <a:p>
              <a:pPr algn="just" hangingPunct="0">
                <a:lnSpc>
                  <a:spcPct val="130000"/>
                </a:lnSpc>
              </a:pPr>
              <a:r>
                <a:rPr lang="zh-CN" altLang="en-US" sz="1600" spc="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基于模型</a:t>
              </a:r>
              <a:r>
                <a:rPr lang="en-US" altLang="zh-CN" sz="1600" spc="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600" spc="1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数据驱动的混合深度学习方法越来越受到鲁棒性和结构理解需求的推动，未来将促进物联网、自主系统和无线通信等技术的发展。</a:t>
              </a:r>
              <a:endParaRPr lang="zh-CN" altLang="en-US" sz="1600" spc="100" dirty="0">
                <a:solidFill>
                  <a:srgbClr val="C00000"/>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0" name="标题 1">
            <a:extLst>
              <a:ext uri="{FF2B5EF4-FFF2-40B4-BE49-F238E27FC236}">
                <a16:creationId xmlns:a16="http://schemas.microsoft.com/office/drawing/2014/main" id="{996B26FA-512C-4525-8995-50DFC731FAA1}"/>
              </a:ext>
            </a:extLst>
          </p:cNvPr>
          <p:cNvSpPr txBox="1">
            <a:spLocks/>
          </p:cNvSpPr>
          <p:nvPr/>
        </p:nvSpPr>
        <p:spPr>
          <a:xfrm>
            <a:off x="482690" y="220338"/>
            <a:ext cx="10871110" cy="516968"/>
          </a:xfrm>
          <a:prstGeom prst="rect">
            <a:avLst/>
          </a:prstGeom>
        </p:spPr>
        <p:txBody>
          <a:bodyPr vert="horz" lIns="91440" tIns="45720" rIns="91440" bIns="45720" rtlCol="0" anchor="ctr">
            <a:normAutofit fontScale="97500"/>
          </a:bodyPr>
          <a:lstStyle>
            <a:lvl1pPr marL="457200" indent="-457200" algn="l" defTabSz="914400" rtl="0" eaLnBrk="1" latinLnBrk="0" hangingPunct="1">
              <a:lnSpc>
                <a:spcPct val="90000"/>
              </a:lnSpc>
              <a:spcBef>
                <a:spcPct val="0"/>
              </a:spcBef>
              <a:buFont typeface="Wingdings" panose="05000000000000000000" pitchFamily="2" charset="2"/>
              <a:buChar char="u"/>
              <a:defRPr sz="2800" b="1" kern="1200">
                <a:solidFill>
                  <a:schemeClr val="tx1">
                    <a:lumMod val="85000"/>
                    <a:lumOff val="15000"/>
                  </a:schemeClr>
                </a:solidFill>
                <a:latin typeface="微软雅黑" panose="020B0503020204020204" pitchFamily="34" charset="-122"/>
                <a:ea typeface="微软雅黑" panose="020B0503020204020204" pitchFamily="34" charset="-122"/>
                <a:cs typeface="+mj-cs"/>
              </a:defRPr>
            </a:lvl1pPr>
          </a:lstStyle>
          <a:p>
            <a:r>
              <a:rPr lang="zh-CN" altLang="en-US" sz="3110" dirty="0">
                <a:latin typeface="Arial" panose="020B0604020202020204" pitchFamily="34" charset="0"/>
                <a:cs typeface="+mn-ea"/>
                <a:sym typeface="Arial" panose="020B0604020202020204" pitchFamily="34" charset="0"/>
              </a:rPr>
              <a:t>未来研究方向</a:t>
            </a:r>
            <a:endParaRPr lang="zh-CN" altLang="en-US" sz="3110" baseline="30000" dirty="0">
              <a:latin typeface="Arial" panose="020B0604020202020204" pitchFamily="34" charset="0"/>
              <a:cs typeface="+mn-ea"/>
              <a:sym typeface="Arial" panose="020B0604020202020204" pitchFamily="34" charset="0"/>
            </a:endParaRPr>
          </a:p>
        </p:txBody>
      </p:sp>
    </p:spTree>
    <p:extLst>
      <p:ext uri="{BB962C8B-B14F-4D97-AF65-F5344CB8AC3E}">
        <p14:creationId xmlns:p14="http://schemas.microsoft.com/office/powerpoint/2010/main" val="796960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750104" y="429405"/>
            <a:ext cx="10515600" cy="365125"/>
          </a:xfrm>
        </p:spPr>
        <p:txBody>
          <a:bodyPr>
            <a:noAutofit/>
          </a:bodyPr>
          <a:lstStyle/>
          <a:p>
            <a:r>
              <a:rPr lang="zh-CN" altLang="en-US" sz="2800" dirty="0">
                <a:latin typeface="Arial" panose="020B0604020202020204" pitchFamily="34" charset="0"/>
                <a:ea typeface="微软雅黑" panose="020B0503020204020204" pitchFamily="34" charset="-122"/>
                <a:cs typeface="+mn-ea"/>
                <a:sym typeface="Arial" panose="020B0604020202020204" pitchFamily="34" charset="0"/>
              </a:rPr>
              <a:t>参考文献</a:t>
            </a:r>
          </a:p>
        </p:txBody>
      </p:sp>
      <p:sp>
        <p:nvSpPr>
          <p:cNvPr id="3" name="日期占位符 2"/>
          <p:cNvSpPr>
            <a:spLocks noGrp="1"/>
          </p:cNvSpPr>
          <p:nvPr>
            <p:ph type="dt" sz="half" idx="10"/>
          </p:nvPr>
        </p:nvSpPr>
        <p:spPr/>
        <p:txBody>
          <a:bodyPr/>
          <a:lstStyle/>
          <a:p>
            <a:fld id="{4DB44E30-715F-4973-8179-B4178D7E09F0}" type="datetime1">
              <a:rPr lang="zh-CN" altLang="en-US" smtClean="0">
                <a:latin typeface="Arial" panose="020B0604020202020204" pitchFamily="34" charset="0"/>
                <a:ea typeface="微软雅黑" panose="020B0503020204020204" pitchFamily="34" charset="-122"/>
                <a:cs typeface="+mn-ea"/>
                <a:sym typeface="Arial" panose="020B0604020202020204" pitchFamily="34" charset="0"/>
              </a:rPr>
              <a:t>2022/10/9</a:t>
            </a:fld>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页脚占位符 3"/>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cs typeface="+mn-ea"/>
                <a:sym typeface="Arial" panose="020B0604020202020204" pitchFamily="34" charset="0"/>
              </a:rPr>
              <a:t>西安电子科技大学</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灯片编号占位符 4"/>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ea typeface="微软雅黑" panose="020B0503020204020204" pitchFamily="34" charset="-122"/>
                <a:cs typeface="+mn-ea"/>
                <a:sym typeface="Arial" panose="020B0604020202020204" pitchFamily="34" charset="0"/>
              </a:rPr>
              <a:t>39</a:t>
            </a:fld>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文本框 8"/>
          <p:cNvSpPr txBox="1"/>
          <p:nvPr/>
        </p:nvSpPr>
        <p:spPr>
          <a:xfrm>
            <a:off x="696273" y="906045"/>
            <a:ext cx="10623261" cy="5338790"/>
          </a:xfrm>
          <a:prstGeom prst="rect">
            <a:avLst/>
          </a:prstGeom>
          <a:noFill/>
        </p:spPr>
        <p:txBody>
          <a:bodyPr wrap="square" rtlCol="0">
            <a:noAutofit/>
          </a:bodyPr>
          <a:lstStyle/>
          <a:p>
            <a:pPr marL="360045" indent="-360045" algn="just" hangingPunct="0">
              <a:lnSpc>
                <a:spcPct val="130000"/>
              </a:lnSpc>
            </a:pP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[1] </a:t>
            </a:r>
            <a:r>
              <a:rPr lang="en-US" altLang="zh-CN" sz="1600" spc="100" dirty="0" err="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Shlezinger</a:t>
            </a: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N., Whang, J., </a:t>
            </a:r>
            <a:r>
              <a:rPr lang="en-US" altLang="zh-CN" sz="1600" spc="100" dirty="0" err="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Eldar</a:t>
            </a: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Y. C., &amp; </a:t>
            </a:r>
            <a:r>
              <a:rPr lang="en-US" altLang="zh-CN" sz="1600" spc="100" dirty="0" err="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Dimakis</a:t>
            </a: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 G. (2020). Model-based deep learning. </a:t>
            </a:r>
            <a:r>
              <a:rPr lang="en-US" altLang="zh-CN" sz="1600" spc="100" dirty="0" err="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arXiv</a:t>
            </a: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preprint arXiv:2012.08405.</a:t>
            </a:r>
          </a:p>
          <a:p>
            <a:pPr marL="360045" indent="-360045" algn="just" hangingPunct="0">
              <a:lnSpc>
                <a:spcPct val="130000"/>
              </a:lnSpc>
            </a:pP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[2] </a:t>
            </a:r>
            <a:r>
              <a:rPr lang="en-US" altLang="zh-CN" sz="1600" dirty="0"/>
              <a:t>K. Gregor and Y . </a:t>
            </a:r>
            <a:r>
              <a:rPr lang="en-US" altLang="zh-CN" sz="1600" dirty="0" err="1"/>
              <a:t>LeCun</a:t>
            </a:r>
            <a:r>
              <a:rPr lang="en-US" altLang="zh-CN" sz="1600" dirty="0"/>
              <a:t>, “Learning fast approximations of sparse coding,” in International Conference on Machine Learning, 2010, pp. 399–406.</a:t>
            </a:r>
          </a:p>
          <a:p>
            <a:pPr marL="360045" indent="-360045" algn="just" hangingPunct="0">
              <a:lnSpc>
                <a:spcPct val="130000"/>
              </a:lnSpc>
            </a:pP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[3] </a:t>
            </a:r>
            <a:r>
              <a:rPr lang="en-US" altLang="zh-CN" sz="1600" dirty="0"/>
              <a:t>N. Samuel, T. Diskin, and A. Wiesel, “Learning to detect,” IEEE </a:t>
            </a:r>
            <a:r>
              <a:rPr lang="en-US" altLang="zh-CN" sz="1600" dirty="0" err="1"/>
              <a:t>Trans.Signal</a:t>
            </a:r>
            <a:r>
              <a:rPr lang="en-US" altLang="zh-CN" sz="1600" dirty="0"/>
              <a:t> Process., vol. 67, no. 10, pp. 2554–2564, 2019.</a:t>
            </a:r>
          </a:p>
          <a:p>
            <a:pPr marL="360045" indent="-360045" algn="just" hangingPunct="0">
              <a:lnSpc>
                <a:spcPct val="130000"/>
              </a:lnSpc>
            </a:pP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[4] </a:t>
            </a:r>
            <a:r>
              <a:rPr lang="en-US" altLang="zh-CN" sz="1600" dirty="0"/>
              <a:t>N. </a:t>
            </a:r>
            <a:r>
              <a:rPr lang="en-US" altLang="zh-CN" sz="1600" dirty="0" err="1"/>
              <a:t>Shlezinger</a:t>
            </a:r>
            <a:r>
              <a:rPr lang="en-US" altLang="zh-CN" sz="1600" dirty="0"/>
              <a:t>, R. Fu, and Y . C. </a:t>
            </a:r>
            <a:r>
              <a:rPr lang="en-US" altLang="zh-CN" sz="1600" dirty="0" err="1"/>
              <a:t>Eldar</a:t>
            </a:r>
            <a:r>
              <a:rPr lang="en-US" altLang="zh-CN" sz="1600" dirty="0"/>
              <a:t>, “</a:t>
            </a:r>
            <a:r>
              <a:rPr lang="en-US" altLang="zh-CN" sz="1600" dirty="0" err="1"/>
              <a:t>DeepSIC</a:t>
            </a:r>
            <a:r>
              <a:rPr lang="en-US" altLang="zh-CN" sz="1600" dirty="0"/>
              <a:t>: Deep soft interference cancellation for multiuser MIMO detection,” IEEE Trans. Wireless </a:t>
            </a:r>
            <a:r>
              <a:rPr lang="en-US" altLang="zh-CN" sz="1600" dirty="0" err="1"/>
              <a:t>Commun</a:t>
            </a:r>
            <a:r>
              <a:rPr lang="en-US" altLang="zh-CN" sz="1600" dirty="0"/>
              <a:t>., vol. 20, no. 2, pp. 1349–1362, 2021.</a:t>
            </a:r>
          </a:p>
          <a:p>
            <a:pPr marL="360045" indent="-360045" algn="just" hangingPunct="0">
              <a:lnSpc>
                <a:spcPct val="130000"/>
              </a:lnSpc>
            </a:pP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[5] </a:t>
            </a:r>
            <a:r>
              <a:rPr lang="en-US" altLang="zh-CN" sz="1600" dirty="0"/>
              <a:t>R. Ahmad, C. A. </a:t>
            </a:r>
            <a:r>
              <a:rPr lang="en-US" altLang="zh-CN" sz="1600" dirty="0" err="1"/>
              <a:t>Bouman</a:t>
            </a:r>
            <a:r>
              <a:rPr lang="en-US" altLang="zh-CN" sz="1600" dirty="0"/>
              <a:t>, G. T. Buzzard, S. Chan, S. Liu, E. T. </a:t>
            </a:r>
            <a:r>
              <a:rPr lang="en-US" altLang="zh-CN" sz="1600" dirty="0" err="1"/>
              <a:t>Reehorst</a:t>
            </a:r>
            <a:r>
              <a:rPr lang="en-US" altLang="zh-CN" sz="1600" dirty="0"/>
              <a:t>, and P . </a:t>
            </a:r>
            <a:r>
              <a:rPr lang="en-US" altLang="zh-CN" sz="1600" dirty="0" err="1"/>
              <a:t>Schniter</a:t>
            </a:r>
            <a:r>
              <a:rPr lang="en-US" altLang="zh-CN" sz="1600" dirty="0"/>
              <a:t>, “Plug-and-play methods for magnetic resonance imaging: Using denoisers for image recovery,” IEEE Signal Process. Mag., vol. 37, no. 1, pp. 105–116, 2020.</a:t>
            </a:r>
          </a:p>
          <a:p>
            <a:pPr marL="360045" indent="-360045" algn="just" hangingPunct="0">
              <a:lnSpc>
                <a:spcPct val="130000"/>
              </a:lnSpc>
            </a:pP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[6] </a:t>
            </a:r>
            <a:r>
              <a:rPr lang="en-US" altLang="zh-CN" sz="1600" dirty="0"/>
              <a:t>F. R. </a:t>
            </a:r>
            <a:r>
              <a:rPr lang="en-US" altLang="zh-CN" sz="1600" dirty="0" err="1"/>
              <a:t>Kschischang</a:t>
            </a:r>
            <a:r>
              <a:rPr lang="en-US" altLang="zh-CN" sz="1600" dirty="0"/>
              <a:t>, B. J. Frey, and H.-A. </a:t>
            </a:r>
            <a:r>
              <a:rPr lang="en-US" altLang="zh-CN" sz="1600" dirty="0" err="1"/>
              <a:t>Loeliger</a:t>
            </a:r>
            <a:r>
              <a:rPr lang="en-US" altLang="zh-CN" sz="1600" dirty="0"/>
              <a:t>, “Factor graphs and the sum-product algorithm,” IEEE Trans. Inf. Theory, vol. 47, no. 2,pp. 498–519, 2001.</a:t>
            </a:r>
          </a:p>
          <a:p>
            <a:pPr marL="360045" indent="-360045" algn="just" hangingPunct="0">
              <a:lnSpc>
                <a:spcPct val="130000"/>
              </a:lnSpc>
            </a:pP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[7] </a:t>
            </a:r>
            <a:r>
              <a:rPr lang="en-US" altLang="zh-CN" sz="1600" dirty="0"/>
              <a:t>N. </a:t>
            </a:r>
            <a:r>
              <a:rPr lang="en-US" altLang="zh-CN" sz="1600" dirty="0" err="1"/>
              <a:t>Shlezinger</a:t>
            </a:r>
            <a:r>
              <a:rPr lang="en-US" altLang="zh-CN" sz="1600" dirty="0"/>
              <a:t>, N. </a:t>
            </a:r>
            <a:r>
              <a:rPr lang="en-US" altLang="zh-CN" sz="1600" dirty="0" err="1"/>
              <a:t>Farsad</a:t>
            </a:r>
            <a:r>
              <a:rPr lang="en-US" altLang="zh-CN" sz="1600" dirty="0"/>
              <a:t>, Y . C. </a:t>
            </a:r>
            <a:r>
              <a:rPr lang="en-US" altLang="zh-CN" sz="1600" dirty="0" err="1"/>
              <a:t>Eldar</a:t>
            </a:r>
            <a:r>
              <a:rPr lang="en-US" altLang="zh-CN" sz="1600" dirty="0"/>
              <a:t>, and A. J. Goldsmith, “Data-driven factor graphs for deep symbol detection,” in International Symposium on Information Theory (ISIT). IEEE, 2020, pp. 2682–2687.</a:t>
            </a:r>
          </a:p>
          <a:p>
            <a:pPr marL="360045" indent="-360045" algn="just" hangingPunct="0">
              <a:lnSpc>
                <a:spcPct val="130000"/>
              </a:lnSpc>
            </a:pPr>
            <a:r>
              <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[8] </a:t>
            </a:r>
            <a:r>
              <a:rPr lang="en-US" altLang="zh-CN" sz="1600" dirty="0"/>
              <a:t>V. G. </a:t>
            </a:r>
            <a:r>
              <a:rPr lang="en-US" altLang="zh-CN" sz="1600" dirty="0" err="1"/>
              <a:t>Satorras</a:t>
            </a:r>
            <a:r>
              <a:rPr lang="en-US" altLang="zh-CN" sz="1600" dirty="0"/>
              <a:t>, Z. </a:t>
            </a:r>
            <a:r>
              <a:rPr lang="en-US" altLang="zh-CN" sz="1600" dirty="0" err="1"/>
              <a:t>Akata</a:t>
            </a:r>
            <a:r>
              <a:rPr lang="en-US" altLang="zh-CN" sz="1600" dirty="0"/>
              <a:t>, and M. Welling, “Combining generative and discriminative models for hybrid inference,” in Advances in Neural Information Processing Systems, 2019, pp. 13 802–13 812.</a:t>
            </a:r>
            <a:endParaRPr lang="en-US" altLang="zh-CN" sz="1600" spc="1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85074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ea typeface="微软雅黑" panose="020B0503020204020204" pitchFamily="34" charset="-122"/>
                <a:cs typeface="+mn-ea"/>
                <a:sym typeface="Arial" panose="020B0604020202020204" pitchFamily="34" charset="0"/>
              </a:rPr>
              <a:t>Data and Model Driven</a:t>
            </a:r>
            <a:endParaRPr lang="zh-CN" altLang="en-US" sz="311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4</a:t>
            </a:fld>
            <a:endParaRPr lang="zh-CN" altLang="en-US" dirty="0">
              <a:latin typeface="Arial" panose="020B0604020202020204" pitchFamily="34" charset="0"/>
              <a:cs typeface="+mn-ea"/>
              <a:sym typeface="Arial" panose="020B0604020202020204" pitchFamily="34" charset="0"/>
            </a:endParaRPr>
          </a:p>
        </p:txBody>
      </p:sp>
      <p:pic>
        <p:nvPicPr>
          <p:cNvPr id="4" name="图片 3">
            <a:extLst>
              <a:ext uri="{FF2B5EF4-FFF2-40B4-BE49-F238E27FC236}">
                <a16:creationId xmlns:a16="http://schemas.microsoft.com/office/drawing/2014/main" id="{DB872947-E82A-4FC1-8699-D3F5443812AC}"/>
              </a:ext>
            </a:extLst>
          </p:cNvPr>
          <p:cNvPicPr>
            <a:picLocks noChangeAspect="1"/>
          </p:cNvPicPr>
          <p:nvPr/>
        </p:nvPicPr>
        <p:blipFill>
          <a:blip r:embed="rId3"/>
          <a:stretch>
            <a:fillRect/>
          </a:stretch>
        </p:blipFill>
        <p:spPr>
          <a:xfrm>
            <a:off x="0" y="800138"/>
            <a:ext cx="12192000" cy="5556212"/>
          </a:xfrm>
          <a:prstGeom prst="rect">
            <a:avLst/>
          </a:prstGeom>
        </p:spPr>
      </p:pic>
    </p:spTree>
    <p:extLst>
      <p:ext uri="{BB962C8B-B14F-4D97-AF65-F5344CB8AC3E}">
        <p14:creationId xmlns:p14="http://schemas.microsoft.com/office/powerpoint/2010/main" val="3098465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05809" y="1829524"/>
            <a:ext cx="6255026" cy="1899920"/>
            <a:chOff x="1395454" y="924560"/>
            <a:chExt cx="6255026" cy="1899920"/>
          </a:xfrm>
        </p:grpSpPr>
        <p:sp>
          <p:nvSpPr>
            <p:cNvPr id="8" name="文本框 7"/>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5</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1983372" y="1377240"/>
              <a:ext cx="1560299"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Five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519414" y="1984787"/>
              <a:ext cx="3451907" cy="809261"/>
            </a:xfrm>
            <a:prstGeom prst="rect">
              <a:avLst/>
            </a:prstGeom>
            <a:noFill/>
          </p:spPr>
          <p:txBody>
            <a:bodyPr wrap="none" rtlCol="0">
              <a:spAutoFit/>
            </a:bodyPr>
            <a:lstStyle/>
            <a:p>
              <a:pPr algn="just" hangingPunct="0">
                <a:lnSpc>
                  <a:spcPct val="130000"/>
                </a:lnSpc>
              </a:pPr>
              <a:r>
                <a:rPr lang="en-US" altLang="zh-CN"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Recent Work</a:t>
              </a:r>
              <a:endPar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62295" cy="3170099"/>
          </a:xfrm>
          <a:prstGeom prst="rect">
            <a:avLst/>
          </a:prstGeom>
        </p:spPr>
        <p:txBody>
          <a:bodyPr wrap="none">
            <a:spAutoFit/>
          </a:bodyPr>
          <a:lstStyle/>
          <a:p>
            <a:r>
              <a:rPr lang="zh-CN" altLang="en-US" sz="20000" b="1" spc="100"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伍</a:t>
            </a:r>
            <a:endPar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750104" y="429405"/>
            <a:ext cx="10515600" cy="365125"/>
          </a:xfrm>
        </p:spPr>
        <p:txBody>
          <a:bodyPr>
            <a:noAutofit/>
          </a:bodyPr>
          <a:lstStyle/>
          <a:p>
            <a:r>
              <a:rPr lang="zh-CN" altLang="en-US" sz="2800" dirty="0">
                <a:latin typeface="Arial" panose="020B0604020202020204" pitchFamily="34" charset="0"/>
                <a:ea typeface="微软雅黑" panose="020B0503020204020204" pitchFamily="34" charset="-122"/>
                <a:cs typeface="+mn-ea"/>
                <a:sym typeface="Arial" panose="020B0604020202020204" pitchFamily="34" charset="0"/>
              </a:rPr>
              <a:t>近期工作</a:t>
            </a:r>
          </a:p>
        </p:txBody>
      </p:sp>
      <p:sp>
        <p:nvSpPr>
          <p:cNvPr id="3" name="日期占位符 2"/>
          <p:cNvSpPr>
            <a:spLocks noGrp="1"/>
          </p:cNvSpPr>
          <p:nvPr>
            <p:ph type="dt" sz="half" idx="10"/>
          </p:nvPr>
        </p:nvSpPr>
        <p:spPr/>
        <p:txBody>
          <a:bodyPr/>
          <a:lstStyle/>
          <a:p>
            <a:fld id="{4DB44E30-715F-4973-8179-B4178D7E09F0}" type="datetime1">
              <a:rPr lang="zh-CN" altLang="en-US" smtClean="0">
                <a:latin typeface="Arial" panose="020B0604020202020204" pitchFamily="34" charset="0"/>
                <a:ea typeface="微软雅黑" panose="020B0503020204020204" pitchFamily="34" charset="-122"/>
                <a:cs typeface="+mn-ea"/>
                <a:sym typeface="Arial" panose="020B0604020202020204" pitchFamily="34" charset="0"/>
              </a:rPr>
              <a:t>2022/10/9</a:t>
            </a:fld>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页脚占位符 3"/>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cs typeface="+mn-ea"/>
                <a:sym typeface="Arial" panose="020B0604020202020204" pitchFamily="34" charset="0"/>
              </a:rPr>
              <a:t>西安电子科技大学</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灯片编号占位符 4"/>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ea typeface="微软雅黑" panose="020B0503020204020204" pitchFamily="34" charset="-122"/>
                <a:cs typeface="+mn-ea"/>
                <a:sym typeface="Arial" panose="020B0604020202020204" pitchFamily="34" charset="0"/>
              </a:rPr>
              <a:t>41</a:t>
            </a:fld>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82228429-4735-4FF4-BB0B-29A1D6BF535D}"/>
              </a:ext>
            </a:extLst>
          </p:cNvPr>
          <p:cNvGrpSpPr/>
          <p:nvPr/>
        </p:nvGrpSpPr>
        <p:grpSpPr>
          <a:xfrm>
            <a:off x="838200" y="842068"/>
            <a:ext cx="10937318" cy="5586527"/>
            <a:chOff x="12924" y="74377"/>
            <a:chExt cx="10759666" cy="6490731"/>
          </a:xfrm>
        </p:grpSpPr>
        <p:pic>
          <p:nvPicPr>
            <p:cNvPr id="10" name="图形 9">
              <a:extLst>
                <a:ext uri="{FF2B5EF4-FFF2-40B4-BE49-F238E27FC236}">
                  <a16:creationId xmlns:a16="http://schemas.microsoft.com/office/drawing/2014/main" id="{06BDF81C-0A0D-4CDE-A73B-6D3C43F2770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951" y="845019"/>
              <a:ext cx="5589707" cy="3195052"/>
            </a:xfrm>
            <a:prstGeom prst="rect">
              <a:avLst/>
            </a:prstGeom>
          </p:spPr>
        </p:pic>
        <p:grpSp>
          <p:nvGrpSpPr>
            <p:cNvPr id="11" name="组合 10">
              <a:extLst>
                <a:ext uri="{FF2B5EF4-FFF2-40B4-BE49-F238E27FC236}">
                  <a16:creationId xmlns:a16="http://schemas.microsoft.com/office/drawing/2014/main" id="{F568BC7A-CEEA-4D58-A525-343431FAAFDB}"/>
                </a:ext>
              </a:extLst>
            </p:cNvPr>
            <p:cNvGrpSpPr/>
            <p:nvPr/>
          </p:nvGrpSpPr>
          <p:grpSpPr>
            <a:xfrm>
              <a:off x="974223" y="3137122"/>
              <a:ext cx="1707289" cy="707887"/>
              <a:chOff x="3938910" y="5466876"/>
              <a:chExt cx="1707289" cy="707887"/>
            </a:xfrm>
          </p:grpSpPr>
          <p:sp>
            <p:nvSpPr>
              <p:cNvPr id="26" name="矩形: 圆角 25">
                <a:extLst>
                  <a:ext uri="{FF2B5EF4-FFF2-40B4-BE49-F238E27FC236}">
                    <a16:creationId xmlns:a16="http://schemas.microsoft.com/office/drawing/2014/main" id="{179A4DB8-F9A9-4E1D-A1F8-0B0398C4532C}"/>
                  </a:ext>
                </a:extLst>
              </p:cNvPr>
              <p:cNvSpPr/>
              <p:nvPr/>
            </p:nvSpPr>
            <p:spPr>
              <a:xfrm>
                <a:off x="3938910" y="5497386"/>
                <a:ext cx="1706617" cy="660445"/>
              </a:xfrm>
              <a:prstGeom prst="roundRect">
                <a:avLst/>
              </a:prstGeom>
              <a:solidFill>
                <a:srgbClr val="F1F2F3"/>
              </a:solidFill>
              <a:ln w="28575">
                <a:noFill/>
                <a:prstDash val="dashDot"/>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7" name="图形 26">
                <a:extLst>
                  <a:ext uri="{FF2B5EF4-FFF2-40B4-BE49-F238E27FC236}">
                    <a16:creationId xmlns:a16="http://schemas.microsoft.com/office/drawing/2014/main" id="{04707C08-407F-40A7-B407-6EC01B00ABD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4293" y="5526031"/>
                <a:ext cx="393279" cy="393279"/>
              </a:xfrm>
              <a:prstGeom prst="rect">
                <a:avLst/>
              </a:prstGeom>
            </p:spPr>
          </p:pic>
          <p:pic>
            <p:nvPicPr>
              <p:cNvPr id="28" name="图形 27">
                <a:extLst>
                  <a:ext uri="{FF2B5EF4-FFF2-40B4-BE49-F238E27FC236}">
                    <a16:creationId xmlns:a16="http://schemas.microsoft.com/office/drawing/2014/main" id="{786B273D-4849-49AF-8A00-F1D89488CFE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56152" y="5527022"/>
                <a:ext cx="393279" cy="393279"/>
              </a:xfrm>
              <a:prstGeom prst="rect">
                <a:avLst/>
              </a:prstGeom>
            </p:spPr>
          </p:pic>
          <p:pic>
            <p:nvPicPr>
              <p:cNvPr id="29" name="图形 28">
                <a:extLst>
                  <a:ext uri="{FF2B5EF4-FFF2-40B4-BE49-F238E27FC236}">
                    <a16:creationId xmlns:a16="http://schemas.microsoft.com/office/drawing/2014/main" id="{74E86928-8258-4893-AB2E-DFA0C3E610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28375" y="5527618"/>
                <a:ext cx="393279" cy="393279"/>
              </a:xfrm>
              <a:prstGeom prst="rect">
                <a:avLst/>
              </a:prstGeom>
            </p:spPr>
          </p:pic>
          <p:sp>
            <p:nvSpPr>
              <p:cNvPr id="30" name="文本框 29">
                <a:extLst>
                  <a:ext uri="{FF2B5EF4-FFF2-40B4-BE49-F238E27FC236}">
                    <a16:creationId xmlns:a16="http://schemas.microsoft.com/office/drawing/2014/main" id="{DA7FFF61-9DB4-4D73-8068-0139D29A6A55}"/>
                  </a:ext>
                </a:extLst>
              </p:cNvPr>
              <p:cNvSpPr txBox="1"/>
              <p:nvPr/>
            </p:nvSpPr>
            <p:spPr>
              <a:xfrm>
                <a:off x="4756580" y="5466876"/>
                <a:ext cx="52547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000" b="0" i="0" u="none" strike="noStrike" kern="1200" cap="none" spc="0" normalizeH="0" baseline="0" noProof="0" dirty="0">
                    <a:ln>
                      <a:noFill/>
                    </a:ln>
                    <a:solidFill>
                      <a:srgbClr val="143D98"/>
                    </a:solidFill>
                    <a:effectLst/>
                    <a:uLnTx/>
                    <a:uFillTx/>
                    <a:latin typeface="等线" panose="020F0502020204030204"/>
                    <a:ea typeface="等线" panose="02010600030101010101" pitchFamily="2" charset="-122"/>
                    <a:cs typeface="+mn-cs"/>
                  </a:rPr>
                  <a:t>…</a:t>
                </a:r>
                <a:endParaRPr kumimoji="0" lang="zh-CN" altLang="en-US" sz="3000" b="0" i="0" u="none" strike="noStrike" kern="1200" cap="none" spc="0" normalizeH="0" baseline="0" noProof="0" dirty="0">
                  <a:ln>
                    <a:noFill/>
                  </a:ln>
                  <a:solidFill>
                    <a:srgbClr val="143D98"/>
                  </a:solidFill>
                  <a:effectLst/>
                  <a:uLnTx/>
                  <a:uFillTx/>
                  <a:latin typeface="等线" panose="020F0502020204030204"/>
                  <a:ea typeface="等线" panose="02010600030101010101" pitchFamily="2" charset="-122"/>
                  <a:cs typeface="+mn-cs"/>
                </a:endParaRPr>
              </a:p>
            </p:txBody>
          </p:sp>
          <p:sp>
            <p:nvSpPr>
              <p:cNvPr id="31" name="文本框 30">
                <a:extLst>
                  <a:ext uri="{FF2B5EF4-FFF2-40B4-BE49-F238E27FC236}">
                    <a16:creationId xmlns:a16="http://schemas.microsoft.com/office/drawing/2014/main" id="{5143ED27-2487-4AFD-82C9-EB087EE39DBC}"/>
                  </a:ext>
                </a:extLst>
              </p:cNvPr>
              <p:cNvSpPr txBox="1"/>
              <p:nvPr/>
            </p:nvSpPr>
            <p:spPr>
              <a:xfrm>
                <a:off x="4063502" y="5866986"/>
                <a:ext cx="1582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information</a:t>
                </a:r>
                <a:endParaRPr kumimoji="0" lang="zh-CN"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2" name="矩形 11">
              <a:extLst>
                <a:ext uri="{FF2B5EF4-FFF2-40B4-BE49-F238E27FC236}">
                  <a16:creationId xmlns:a16="http://schemas.microsoft.com/office/drawing/2014/main" id="{CEC41F8D-98AE-496E-B26C-C59D8C6DD623}"/>
                </a:ext>
              </a:extLst>
            </p:cNvPr>
            <p:cNvSpPr/>
            <p:nvPr/>
          </p:nvSpPr>
          <p:spPr>
            <a:xfrm>
              <a:off x="6153150" y="4572268"/>
              <a:ext cx="1980000" cy="72000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Policy Model</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869FF382-D76D-4D73-89F6-E3F62F04E377}"/>
                </a:ext>
              </a:extLst>
            </p:cNvPr>
            <p:cNvSpPr/>
            <p:nvPr/>
          </p:nvSpPr>
          <p:spPr>
            <a:xfrm>
              <a:off x="6153150" y="5750185"/>
              <a:ext cx="1980000" cy="720000"/>
            </a:xfrm>
            <a:prstGeom prst="rect">
              <a:avLst/>
            </a:prstGeom>
            <a:gradFill flip="none" rotWithShape="1">
              <a:gsLst>
                <a:gs pos="0">
                  <a:schemeClr val="bg2">
                    <a:lumMod val="25000"/>
                    <a:tint val="66000"/>
                    <a:satMod val="160000"/>
                  </a:schemeClr>
                </a:gs>
                <a:gs pos="50000">
                  <a:schemeClr val="bg2">
                    <a:lumMod val="25000"/>
                    <a:tint val="44500"/>
                    <a:satMod val="160000"/>
                  </a:schemeClr>
                </a:gs>
                <a:gs pos="100000">
                  <a:schemeClr val="bg2">
                    <a:lumMod val="25000"/>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Offloading Model</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 name="箭头: 右 13">
              <a:extLst>
                <a:ext uri="{FF2B5EF4-FFF2-40B4-BE49-F238E27FC236}">
                  <a16:creationId xmlns:a16="http://schemas.microsoft.com/office/drawing/2014/main" id="{42B7C059-CB9D-45E1-B837-07A6814C0FE0}"/>
                </a:ext>
              </a:extLst>
            </p:cNvPr>
            <p:cNvSpPr/>
            <p:nvPr/>
          </p:nvSpPr>
          <p:spPr>
            <a:xfrm>
              <a:off x="2779179" y="3371484"/>
              <a:ext cx="554845" cy="257235"/>
            </a:xfrm>
            <a:prstGeom prst="rightArrow">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5" name="矩形: 圆角 14">
              <a:extLst>
                <a:ext uri="{FF2B5EF4-FFF2-40B4-BE49-F238E27FC236}">
                  <a16:creationId xmlns:a16="http://schemas.microsoft.com/office/drawing/2014/main" id="{801E85BB-FFBD-47E0-903A-A722EF19D78B}"/>
                </a:ext>
              </a:extLst>
            </p:cNvPr>
            <p:cNvSpPr/>
            <p:nvPr/>
          </p:nvSpPr>
          <p:spPr>
            <a:xfrm>
              <a:off x="3392682" y="550071"/>
              <a:ext cx="7379908" cy="6015037"/>
            </a:xfrm>
            <a:prstGeom prst="roundRect">
              <a:avLst>
                <a:gd name="adj" fmla="val 9677"/>
              </a:avLst>
            </a:prstGeom>
            <a:noFill/>
            <a:ln w="19050">
              <a:solidFill>
                <a:srgbClr val="CDCDCD"/>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6" name="矩形: 圆角 15">
              <a:extLst>
                <a:ext uri="{FF2B5EF4-FFF2-40B4-BE49-F238E27FC236}">
                  <a16:creationId xmlns:a16="http://schemas.microsoft.com/office/drawing/2014/main" id="{C017C649-E397-4531-8BEE-C8C9D9176A1D}"/>
                </a:ext>
              </a:extLst>
            </p:cNvPr>
            <p:cNvSpPr/>
            <p:nvPr/>
          </p:nvSpPr>
          <p:spPr>
            <a:xfrm>
              <a:off x="4057258" y="600077"/>
              <a:ext cx="6050756" cy="3514274"/>
            </a:xfrm>
            <a:prstGeom prst="roundRect">
              <a:avLst>
                <a:gd name="adj" fmla="val 9677"/>
              </a:avLst>
            </a:prstGeom>
            <a:noFill/>
            <a:ln w="19050">
              <a:solidFill>
                <a:schemeClr val="accent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文本框 16">
              <a:extLst>
                <a:ext uri="{FF2B5EF4-FFF2-40B4-BE49-F238E27FC236}">
                  <a16:creationId xmlns:a16="http://schemas.microsoft.com/office/drawing/2014/main" id="{0B71F8EB-4949-4421-A9E9-D21EBC4D4C50}"/>
                </a:ext>
              </a:extLst>
            </p:cNvPr>
            <p:cNvSpPr txBox="1"/>
            <p:nvPr/>
          </p:nvSpPr>
          <p:spPr>
            <a:xfrm>
              <a:off x="6400800" y="568660"/>
              <a:ext cx="15287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Allocation Model</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 name="箭头: 右 17">
              <a:extLst>
                <a:ext uri="{FF2B5EF4-FFF2-40B4-BE49-F238E27FC236}">
                  <a16:creationId xmlns:a16="http://schemas.microsoft.com/office/drawing/2014/main" id="{E1BE1193-DA79-4DF5-80E0-FB9388ADA40C}"/>
                </a:ext>
              </a:extLst>
            </p:cNvPr>
            <p:cNvSpPr/>
            <p:nvPr/>
          </p:nvSpPr>
          <p:spPr>
            <a:xfrm>
              <a:off x="3447548" y="2530902"/>
              <a:ext cx="554845" cy="257235"/>
            </a:xfrm>
            <a:prstGeom prst="rightArrow">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箭头: 右 18">
              <a:extLst>
                <a:ext uri="{FF2B5EF4-FFF2-40B4-BE49-F238E27FC236}">
                  <a16:creationId xmlns:a16="http://schemas.microsoft.com/office/drawing/2014/main" id="{CC3CD317-BD0A-434F-AEA0-0E72C9BAB9C1}"/>
                </a:ext>
              </a:extLst>
            </p:cNvPr>
            <p:cNvSpPr/>
            <p:nvPr/>
          </p:nvSpPr>
          <p:spPr>
            <a:xfrm>
              <a:off x="5489462" y="4791435"/>
              <a:ext cx="554845" cy="257235"/>
            </a:xfrm>
            <a:prstGeom prst="rightArrow">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箭头: 右 19">
              <a:extLst>
                <a:ext uri="{FF2B5EF4-FFF2-40B4-BE49-F238E27FC236}">
                  <a16:creationId xmlns:a16="http://schemas.microsoft.com/office/drawing/2014/main" id="{85F95875-DD9F-49C1-A41B-AEE56AAC0363}"/>
                </a:ext>
              </a:extLst>
            </p:cNvPr>
            <p:cNvSpPr/>
            <p:nvPr/>
          </p:nvSpPr>
          <p:spPr>
            <a:xfrm>
              <a:off x="5489461" y="5981567"/>
              <a:ext cx="554845" cy="257235"/>
            </a:xfrm>
            <a:prstGeom prst="rightArrow">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cxnSp>
          <p:nvCxnSpPr>
            <p:cNvPr id="21" name="直接箭头连接符 20">
              <a:extLst>
                <a:ext uri="{FF2B5EF4-FFF2-40B4-BE49-F238E27FC236}">
                  <a16:creationId xmlns:a16="http://schemas.microsoft.com/office/drawing/2014/main" id="{349F7FDA-5588-45C4-B201-0FCA3812988B}"/>
                </a:ext>
              </a:extLst>
            </p:cNvPr>
            <p:cNvCxnSpPr>
              <a:cxnSpLocks/>
            </p:cNvCxnSpPr>
            <p:nvPr/>
          </p:nvCxnSpPr>
          <p:spPr>
            <a:xfrm flipV="1">
              <a:off x="7190175" y="5313700"/>
              <a:ext cx="0" cy="379872"/>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6CCAA856-240A-4D2D-A8D0-62C4BB8E5D74}"/>
                </a:ext>
              </a:extLst>
            </p:cNvPr>
            <p:cNvCxnSpPr>
              <a:cxnSpLocks/>
            </p:cNvCxnSpPr>
            <p:nvPr/>
          </p:nvCxnSpPr>
          <p:spPr>
            <a:xfrm flipV="1">
              <a:off x="7165181" y="4150071"/>
              <a:ext cx="0" cy="379872"/>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0E1CD3A-F9EA-45C7-A392-2FCA6E76A654}"/>
                </a:ext>
              </a:extLst>
            </p:cNvPr>
            <p:cNvSpPr txBox="1"/>
            <p:nvPr/>
          </p:nvSpPr>
          <p:spPr>
            <a:xfrm>
              <a:off x="7190175" y="4220793"/>
              <a:ext cx="152876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Scale Optimization</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 name="文本框 23">
              <a:extLst>
                <a:ext uri="{FF2B5EF4-FFF2-40B4-BE49-F238E27FC236}">
                  <a16:creationId xmlns:a16="http://schemas.microsoft.com/office/drawing/2014/main" id="{4B33205F-825F-47FA-A0A2-5C7D1D259CB2}"/>
                </a:ext>
              </a:extLst>
            </p:cNvPr>
            <p:cNvSpPr txBox="1"/>
            <p:nvPr/>
          </p:nvSpPr>
          <p:spPr>
            <a:xfrm>
              <a:off x="7190175" y="5378263"/>
              <a:ext cx="152876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Offloading Scheme</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5" name="文本框 24">
              <a:extLst>
                <a:ext uri="{FF2B5EF4-FFF2-40B4-BE49-F238E27FC236}">
                  <a16:creationId xmlns:a16="http://schemas.microsoft.com/office/drawing/2014/main" id="{39EC38E4-EC0A-41E1-9FAD-A93BDF010B6C}"/>
                </a:ext>
              </a:extLst>
            </p:cNvPr>
            <p:cNvSpPr txBox="1"/>
            <p:nvPr/>
          </p:nvSpPr>
          <p:spPr>
            <a:xfrm>
              <a:off x="12924" y="74377"/>
              <a:ext cx="64521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基于动态神经网络的资源分配与任务联合调度（马龙飞）</a:t>
              </a:r>
            </a:p>
          </p:txBody>
        </p:sp>
      </p:grpSp>
    </p:spTree>
    <p:extLst>
      <p:ext uri="{BB962C8B-B14F-4D97-AF65-F5344CB8AC3E}">
        <p14:creationId xmlns:p14="http://schemas.microsoft.com/office/powerpoint/2010/main" val="3421111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latin typeface="Arial" panose="020B0604020202020204" pitchFamily="34" charset="0"/>
                <a:ea typeface="微软雅黑" panose="020B0503020204020204" pitchFamily="34" charset="-122"/>
                <a:cs typeface="+mn-ea"/>
                <a:sym typeface="Arial" panose="020B0604020202020204" pitchFamily="34" charset="0"/>
              </a:rPr>
              <a:t>2022/10/9</a:t>
            </a:fld>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页脚占位符 3"/>
          <p:cNvSpPr>
            <a:spLocks noGrp="1"/>
          </p:cNvSpPr>
          <p:nvPr>
            <p:ph type="ftr" sz="quarter" idx="11"/>
          </p:nvPr>
        </p:nvSpPr>
        <p:spPr/>
        <p:txBody>
          <a:bodyPr/>
          <a:lstStyle/>
          <a:p>
            <a:r>
              <a:rPr lang="zh-CN" altLang="en-US">
                <a:latin typeface="Arial" panose="020B0604020202020204" pitchFamily="34" charset="0"/>
                <a:ea typeface="微软雅黑" panose="020B0503020204020204" pitchFamily="34" charset="-122"/>
                <a:cs typeface="+mn-ea"/>
                <a:sym typeface="Arial" panose="020B0604020202020204" pitchFamily="34" charset="0"/>
              </a:rPr>
              <a:t>西安电子科技大学</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灯片编号占位符 4"/>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ea typeface="微软雅黑" panose="020B0503020204020204" pitchFamily="34" charset="-122"/>
                <a:cs typeface="+mn-ea"/>
                <a:sym typeface="Arial" panose="020B0604020202020204" pitchFamily="34" charset="0"/>
              </a:rPr>
              <a:t>42</a:t>
            </a:fld>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2189638" y="2644111"/>
            <a:ext cx="8560870" cy="1067343"/>
          </a:xfrm>
          <a:prstGeom prst="rect">
            <a:avLst/>
          </a:prstGeom>
          <a:noFill/>
        </p:spPr>
        <p:txBody>
          <a:bodyPr wrap="none" rtlCol="0">
            <a:spAutoFit/>
          </a:bodyPr>
          <a:lstStyle/>
          <a:p>
            <a:pPr algn="just" hangingPunct="0">
              <a:lnSpc>
                <a:spcPct val="130000"/>
              </a:lnSpc>
            </a:pPr>
            <a:r>
              <a:rPr lang="en-US" altLang="zh-CN"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THANK</a:t>
            </a:r>
            <a:r>
              <a:rPr lang="zh-CN" altLang="en-US"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FOR</a:t>
            </a:r>
            <a:r>
              <a:rPr lang="zh-CN" altLang="en-US"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ATTENTION</a:t>
            </a:r>
            <a:endParaRPr lang="zh-CN" altLang="en-US" sz="54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任意多边形: 形状 16"/>
          <p:cNvSpPr/>
          <p:nvPr/>
        </p:nvSpPr>
        <p:spPr>
          <a:xfrm>
            <a:off x="1125901" y="2189188"/>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任意多边形: 形状 18"/>
          <p:cNvSpPr/>
          <p:nvPr/>
        </p:nvSpPr>
        <p:spPr>
          <a:xfrm>
            <a:off x="30480" y="5598160"/>
            <a:ext cx="1220216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任意多边形: 形状 19"/>
          <p:cNvSpPr/>
          <p:nvPr/>
        </p:nvSpPr>
        <p:spPr>
          <a:xfrm flipH="1">
            <a:off x="-40640" y="5585460"/>
            <a:ext cx="1227328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矩形 20"/>
          <p:cNvSpPr/>
          <p:nvPr/>
        </p:nvSpPr>
        <p:spPr>
          <a:xfrm>
            <a:off x="4033520" y="6134875"/>
            <a:ext cx="4196080" cy="417550"/>
          </a:xfrm>
          <a:prstGeom prst="rect">
            <a:avLst/>
          </a:prstGeom>
        </p:spPr>
        <p:txBody>
          <a:bodyPr wrap="square">
            <a:spAutoFit/>
          </a:bodyPr>
          <a:lstStyle/>
          <a:p>
            <a:pPr algn="dist" hangingPunct="0">
              <a:lnSpc>
                <a:spcPct val="130000"/>
              </a:lnSpc>
            </a:pPr>
            <a:r>
              <a:rPr lang="zh-CN" altLang="en-US" spc="100" dirty="0">
                <a:solidFill>
                  <a:schemeClr val="accent3">
                    <a:lumMod val="20000"/>
                    <a:lumOff val="80000"/>
                  </a:schemeClr>
                </a:solidFill>
                <a:latin typeface="Arial" panose="020B0604020202020204" pitchFamily="34" charset="0"/>
                <a:ea typeface="微软雅黑" panose="020B0503020204020204" pitchFamily="34" charset="-122"/>
                <a:cs typeface="+mn-ea"/>
                <a:sym typeface="Arial" panose="020B0604020202020204" pitchFamily="34" charset="0"/>
              </a:rPr>
              <a:t>厚德 求真 励学 笃行</a:t>
            </a:r>
            <a:endParaRPr lang="en-US" altLang="zh-CN" spc="100" dirty="0">
              <a:solidFill>
                <a:schemeClr val="accent3">
                  <a:lumMod val="20000"/>
                  <a:lumOff val="8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Model-Based Deep Learning</a:t>
            </a:r>
            <a:endParaRPr lang="zh-CN" altLang="en-US" sz="311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5</a:t>
            </a:fld>
            <a:endParaRPr lang="zh-CN" altLang="en-US" dirty="0">
              <a:latin typeface="Arial" panose="020B0604020202020204" pitchFamily="34" charset="0"/>
              <a:cs typeface="+mn-ea"/>
              <a:sym typeface="Arial" panose="020B0604020202020204" pitchFamily="34" charset="0"/>
            </a:endParaRPr>
          </a:p>
        </p:txBody>
      </p:sp>
      <p:pic>
        <p:nvPicPr>
          <p:cNvPr id="7" name="图片 6">
            <a:extLst>
              <a:ext uri="{FF2B5EF4-FFF2-40B4-BE49-F238E27FC236}">
                <a16:creationId xmlns:a16="http://schemas.microsoft.com/office/drawing/2014/main" id="{EE20018A-D404-4694-8EA6-F43BE22997D0}"/>
              </a:ext>
            </a:extLst>
          </p:cNvPr>
          <p:cNvPicPr>
            <a:picLocks noChangeAspect="1"/>
          </p:cNvPicPr>
          <p:nvPr/>
        </p:nvPicPr>
        <p:blipFill rotWithShape="1">
          <a:blip r:embed="rId3"/>
          <a:srcRect b="14545"/>
          <a:stretch/>
        </p:blipFill>
        <p:spPr>
          <a:xfrm>
            <a:off x="2209800" y="990279"/>
            <a:ext cx="8556444" cy="4877442"/>
          </a:xfrm>
          <a:prstGeom prst="rect">
            <a:avLst/>
          </a:prstGeom>
        </p:spPr>
      </p:pic>
    </p:spTree>
    <p:extLst>
      <p:ext uri="{BB962C8B-B14F-4D97-AF65-F5344CB8AC3E}">
        <p14:creationId xmlns:p14="http://schemas.microsoft.com/office/powerpoint/2010/main" val="114574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05809" y="1829524"/>
            <a:ext cx="6255026" cy="1899920"/>
            <a:chOff x="1395454" y="924560"/>
            <a:chExt cx="6255026" cy="1899920"/>
          </a:xfrm>
        </p:grpSpPr>
        <p:sp>
          <p:nvSpPr>
            <p:cNvPr id="8" name="文本框 7"/>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9"/>
            <p:cNvSpPr txBox="1"/>
            <p:nvPr/>
          </p:nvSpPr>
          <p:spPr>
            <a:xfrm>
              <a:off x="2015752" y="1377240"/>
              <a:ext cx="1495538" cy="522451"/>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Two</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文本框 10"/>
            <p:cNvSpPr txBox="1"/>
            <p:nvPr/>
          </p:nvSpPr>
          <p:spPr>
            <a:xfrm>
              <a:off x="1395454" y="1899691"/>
              <a:ext cx="5969904" cy="809261"/>
            </a:xfrm>
            <a:prstGeom prst="rect">
              <a:avLst/>
            </a:prstGeom>
            <a:noFill/>
          </p:spPr>
          <p:txBody>
            <a:bodyPr wrap="none" rtlCol="0">
              <a:spAutoFit/>
            </a:bodyPr>
            <a:lstStyle/>
            <a:p>
              <a:pPr algn="just" hangingPunct="0">
                <a:lnSpc>
                  <a:spcPct val="130000"/>
                </a:lnSpc>
              </a:pPr>
              <a:r>
                <a:rPr lang="en-US" altLang="zh-CN"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Model-Aided Networks</a:t>
              </a:r>
            </a:p>
          </p:txBody>
        </p:sp>
        <p:cxnSp>
          <p:nvCxnSpPr>
            <p:cNvPr id="12" name="直接连接符 11"/>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8852463" y="1829524"/>
            <a:ext cx="2762295" cy="3170099"/>
          </a:xfrm>
          <a:prstGeom prst="rect">
            <a:avLst/>
          </a:prstGeom>
        </p:spPr>
        <p:txBody>
          <a:bodyPr wrap="none">
            <a:spAutoFit/>
          </a:bodyPr>
          <a:lstStyle/>
          <a:p>
            <a:r>
              <a:rPr lang="zh-CN" altLang="en-US" sz="20000" b="1" spc="100"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rPr>
              <a:t>贰</a:t>
            </a:r>
            <a:endParaRPr lang="zh-CN" altLang="en-US" sz="20000" b="1" dirty="0">
              <a:solidFill>
                <a:srgbClr val="FFF2CC"/>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8499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Model-Aided Networks</a:t>
            </a:r>
            <a:endParaRPr lang="zh-CN" altLang="en-US" sz="311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7</a:t>
            </a:fld>
            <a:endParaRPr lang="zh-CN" altLang="en-US" dirty="0">
              <a:latin typeface="Arial" panose="020B0604020202020204" pitchFamily="34" charset="0"/>
              <a:cs typeface="+mn-ea"/>
              <a:sym typeface="Arial" panose="020B0604020202020204" pitchFamily="34" charset="0"/>
            </a:endParaRPr>
          </a:p>
        </p:txBody>
      </p:sp>
      <p:grpSp>
        <p:nvGrpSpPr>
          <p:cNvPr id="3" name="组合 2">
            <a:extLst>
              <a:ext uri="{FF2B5EF4-FFF2-40B4-BE49-F238E27FC236}">
                <a16:creationId xmlns:a16="http://schemas.microsoft.com/office/drawing/2014/main" id="{8563D505-E2DF-498C-8E5A-A099C92F50CA}"/>
              </a:ext>
            </a:extLst>
          </p:cNvPr>
          <p:cNvGrpSpPr/>
          <p:nvPr/>
        </p:nvGrpSpPr>
        <p:grpSpPr>
          <a:xfrm>
            <a:off x="2209800" y="990279"/>
            <a:ext cx="8556444" cy="4877442"/>
            <a:chOff x="1817778" y="990279"/>
            <a:chExt cx="8556444" cy="4877442"/>
          </a:xfrm>
        </p:grpSpPr>
        <p:pic>
          <p:nvPicPr>
            <p:cNvPr id="7" name="图片 6">
              <a:extLst>
                <a:ext uri="{FF2B5EF4-FFF2-40B4-BE49-F238E27FC236}">
                  <a16:creationId xmlns:a16="http://schemas.microsoft.com/office/drawing/2014/main" id="{EE20018A-D404-4694-8EA6-F43BE22997D0}"/>
                </a:ext>
              </a:extLst>
            </p:cNvPr>
            <p:cNvPicPr>
              <a:picLocks noChangeAspect="1"/>
            </p:cNvPicPr>
            <p:nvPr/>
          </p:nvPicPr>
          <p:blipFill rotWithShape="1">
            <a:blip r:embed="rId3"/>
            <a:srcRect b="14545"/>
            <a:stretch/>
          </p:blipFill>
          <p:spPr>
            <a:xfrm>
              <a:off x="1817778" y="990279"/>
              <a:ext cx="8556444" cy="4877442"/>
            </a:xfrm>
            <a:prstGeom prst="rect">
              <a:avLst/>
            </a:prstGeom>
          </p:spPr>
        </p:pic>
        <p:sp>
          <p:nvSpPr>
            <p:cNvPr id="8" name="矩形: 圆角 7">
              <a:extLst>
                <a:ext uri="{FF2B5EF4-FFF2-40B4-BE49-F238E27FC236}">
                  <a16:creationId xmlns:a16="http://schemas.microsoft.com/office/drawing/2014/main" id="{EC8CAF88-52A6-4A9D-A7E4-837FF1F88CAB}"/>
                </a:ext>
              </a:extLst>
            </p:cNvPr>
            <p:cNvSpPr/>
            <p:nvPr/>
          </p:nvSpPr>
          <p:spPr>
            <a:xfrm>
              <a:off x="1958340" y="2385060"/>
              <a:ext cx="3512820" cy="1043940"/>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75083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cs typeface="+mn-ea"/>
                <a:sym typeface="Arial" panose="020B0604020202020204" pitchFamily="34" charset="0"/>
              </a:rPr>
              <a:t>Deep Unfolding</a:t>
            </a:r>
            <a:endParaRPr lang="zh-CN" altLang="en-US" sz="311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8</a:t>
            </a:fld>
            <a:endParaRPr lang="zh-CN" altLang="en-US" dirty="0">
              <a:latin typeface="Arial" panose="020B0604020202020204" pitchFamily="34" charset="0"/>
              <a:cs typeface="+mn-ea"/>
              <a:sym typeface="Arial" panose="020B0604020202020204" pitchFamily="34" charset="0"/>
            </a:endParaRPr>
          </a:p>
        </p:txBody>
      </p:sp>
      <p:pic>
        <p:nvPicPr>
          <p:cNvPr id="7" name="图片 6">
            <a:extLst>
              <a:ext uri="{FF2B5EF4-FFF2-40B4-BE49-F238E27FC236}">
                <a16:creationId xmlns:a16="http://schemas.microsoft.com/office/drawing/2014/main" id="{EE20018A-D404-4694-8EA6-F43BE22997D0}"/>
              </a:ext>
            </a:extLst>
          </p:cNvPr>
          <p:cNvPicPr>
            <a:picLocks noChangeAspect="1"/>
          </p:cNvPicPr>
          <p:nvPr/>
        </p:nvPicPr>
        <p:blipFill rotWithShape="1">
          <a:blip r:embed="rId3"/>
          <a:srcRect b="14545"/>
          <a:stretch/>
        </p:blipFill>
        <p:spPr>
          <a:xfrm>
            <a:off x="2209800" y="990279"/>
            <a:ext cx="8556444" cy="4877442"/>
          </a:xfrm>
          <a:prstGeom prst="rect">
            <a:avLst/>
          </a:prstGeom>
        </p:spPr>
      </p:pic>
      <p:sp>
        <p:nvSpPr>
          <p:cNvPr id="8" name="矩形: 圆角 7">
            <a:extLst>
              <a:ext uri="{FF2B5EF4-FFF2-40B4-BE49-F238E27FC236}">
                <a16:creationId xmlns:a16="http://schemas.microsoft.com/office/drawing/2014/main" id="{EC8CAF88-52A6-4A9D-A7E4-837FF1F88CAB}"/>
              </a:ext>
            </a:extLst>
          </p:cNvPr>
          <p:cNvSpPr/>
          <p:nvPr/>
        </p:nvSpPr>
        <p:spPr>
          <a:xfrm>
            <a:off x="2282190" y="3620546"/>
            <a:ext cx="1808179" cy="1754171"/>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7665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90" y="220338"/>
            <a:ext cx="10515600" cy="516968"/>
          </a:xfrm>
        </p:spPr>
        <p:txBody>
          <a:bodyPr>
            <a:normAutofit fontScale="90000"/>
          </a:bodyPr>
          <a:lstStyle/>
          <a:p>
            <a:r>
              <a:rPr lang="en-US" altLang="zh-CN" sz="3110" dirty="0">
                <a:latin typeface="Arial" panose="020B0604020202020204" pitchFamily="34" charset="0"/>
                <a:ea typeface="微软雅黑" panose="020B0503020204020204" pitchFamily="34" charset="-122"/>
                <a:cs typeface="+mn-ea"/>
                <a:sym typeface="Arial" panose="020B0604020202020204" pitchFamily="34" charset="0"/>
              </a:rPr>
              <a:t>Deep Unfolding</a:t>
            </a:r>
            <a:r>
              <a:rPr lang="en-US" altLang="zh-CN" sz="3110" baseline="30000" dirty="0">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3110" baseline="30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t>2022/10/9</a:t>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latin typeface="Arial" panose="020B0604020202020204" pitchFamily="34" charset="0"/>
                <a:cs typeface="+mn-ea"/>
                <a:sym typeface="Arial" panose="020B0604020202020204" pitchFamily="34" charset="0"/>
              </a:rPr>
              <a:t>9</a:t>
            </a:fld>
            <a:endParaRPr lang="zh-CN" altLang="en-US" dirty="0">
              <a:latin typeface="Arial" panose="020B0604020202020204" pitchFamily="34" charset="0"/>
              <a:cs typeface="+mn-ea"/>
              <a:sym typeface="Arial" panose="020B0604020202020204" pitchFamily="34" charset="0"/>
            </a:endParaRPr>
          </a:p>
        </p:txBody>
      </p:sp>
      <p:sp>
        <p:nvSpPr>
          <p:cNvPr id="5" name="文本框 4">
            <a:extLst>
              <a:ext uri="{FF2B5EF4-FFF2-40B4-BE49-F238E27FC236}">
                <a16:creationId xmlns:a16="http://schemas.microsoft.com/office/drawing/2014/main" id="{082D7B5E-63D6-4CA3-8011-05CC75953173}"/>
              </a:ext>
            </a:extLst>
          </p:cNvPr>
          <p:cNvSpPr txBox="1"/>
          <p:nvPr/>
        </p:nvSpPr>
        <p:spPr>
          <a:xfrm>
            <a:off x="446969" y="5689072"/>
            <a:ext cx="10587042" cy="584775"/>
          </a:xfrm>
          <a:prstGeom prst="rect">
            <a:avLst/>
          </a:prstGeom>
          <a:noFill/>
          <a:effectLst>
            <a:outerShdw blurRad="63500" sx="102000" sy="102000" algn="ctr" rotWithShape="0">
              <a:prstClr val="black">
                <a:alpha val="40000"/>
              </a:prstClr>
            </a:outerShdw>
          </a:effectLst>
        </p:spPr>
        <p:txBody>
          <a:bodyPr wrap="square" rtlCol="0">
            <a:spAutoFit/>
          </a:bodyPr>
          <a:lstStyle>
            <a:defPPr>
              <a:defRPr lang="zh-CN"/>
            </a:defPPr>
            <a:lvl1pPr>
              <a:defRPr sz="1600" b="0">
                <a:effectLst/>
                <a:latin typeface="Arial" panose="020B0604020202020204" pitchFamily="34" charset="0"/>
                <a:ea typeface="微软雅黑" panose="020B0503020204020204" pitchFamily="34" charset="-122"/>
                <a:cs typeface="+mn-ea"/>
              </a:defRPr>
            </a:lvl1pPr>
          </a:lstStyle>
          <a:p>
            <a:r>
              <a:rPr lang="en-US" altLang="zh-CN" dirty="0"/>
              <a:t>[2] K. Gregor and Y . </a:t>
            </a:r>
            <a:r>
              <a:rPr lang="en-US" altLang="zh-CN" dirty="0" err="1"/>
              <a:t>LeCun</a:t>
            </a:r>
            <a:r>
              <a:rPr lang="en-US" altLang="zh-CN" dirty="0"/>
              <a:t>, “Learning fast approximations of sparse coding,” in International Conference on Machine Learning, 2010, pp. 399–406.</a:t>
            </a:r>
          </a:p>
        </p:txBody>
      </p:sp>
      <p:pic>
        <p:nvPicPr>
          <p:cNvPr id="3" name="图片 2">
            <a:extLst>
              <a:ext uri="{FF2B5EF4-FFF2-40B4-BE49-F238E27FC236}">
                <a16:creationId xmlns:a16="http://schemas.microsoft.com/office/drawing/2014/main" id="{C96F8007-77F4-48A8-98B5-EE740D18F8F9}"/>
              </a:ext>
            </a:extLst>
          </p:cNvPr>
          <p:cNvPicPr>
            <a:picLocks noChangeAspect="1"/>
          </p:cNvPicPr>
          <p:nvPr/>
        </p:nvPicPr>
        <p:blipFill>
          <a:blip r:embed="rId3"/>
          <a:stretch>
            <a:fillRect/>
          </a:stretch>
        </p:blipFill>
        <p:spPr>
          <a:xfrm>
            <a:off x="970241" y="1161470"/>
            <a:ext cx="9319363" cy="3829340"/>
          </a:xfrm>
          <a:prstGeom prst="rect">
            <a:avLst/>
          </a:prstGeom>
        </p:spPr>
      </p:pic>
    </p:spTree>
    <p:extLst>
      <p:ext uri="{BB962C8B-B14F-4D97-AF65-F5344CB8AC3E}">
        <p14:creationId xmlns:p14="http://schemas.microsoft.com/office/powerpoint/2010/main" val="40835059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2c16c022-e6ca-462d-961d-143c8f253859}"/>
</p:tagLst>
</file>

<file path=ppt/theme/theme1.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3gqx32jx">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4867</TotalTime>
  <Words>5816</Words>
  <Application>Microsoft Office PowerPoint</Application>
  <PresentationFormat>宽屏</PresentationFormat>
  <Paragraphs>429</Paragraphs>
  <Slides>42</Slides>
  <Notes>42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42</vt:i4>
      </vt:variant>
    </vt:vector>
  </HeadingPairs>
  <TitlesOfParts>
    <vt:vector size="54" baseType="lpstr">
      <vt:lpstr>等线</vt:lpstr>
      <vt:lpstr>思源黑体 CN Heavy</vt:lpstr>
      <vt:lpstr>思源黑体 CN Medium</vt:lpstr>
      <vt:lpstr>思源黑体 CN Normal</vt:lpstr>
      <vt:lpstr>微软雅黑</vt:lpstr>
      <vt:lpstr>优设标题黑</vt:lpstr>
      <vt:lpstr>Arial</vt:lpstr>
      <vt:lpstr>Cambria Math</vt:lpstr>
      <vt:lpstr>Times New Roman</vt:lpstr>
      <vt:lpstr>Wingdings</vt:lpstr>
      <vt:lpstr>Office 主题​​</vt:lpstr>
      <vt:lpstr>2_OfficePLUS</vt:lpstr>
      <vt:lpstr>PowerPoint 演示文稿</vt:lpstr>
      <vt:lpstr>PowerPoint 演示文稿</vt:lpstr>
      <vt:lpstr>PowerPoint 演示文稿</vt:lpstr>
      <vt:lpstr>Data and Model Driven</vt:lpstr>
      <vt:lpstr>Model-Based Deep Learning</vt:lpstr>
      <vt:lpstr>PowerPoint 演示文稿</vt:lpstr>
      <vt:lpstr>Model-Aided Networks</vt:lpstr>
      <vt:lpstr>Deep Unfolding</vt:lpstr>
      <vt:lpstr>Deep Unfolding[2]</vt:lpstr>
      <vt:lpstr>Example 1: Deep Unfolded Projected Gradient Descent[3]</vt:lpstr>
      <vt:lpstr>Example 1: Deep Unfolded Projected Gradient Descent[3]</vt:lpstr>
      <vt:lpstr>Example 1: Deep Unfolded Projected Gradient Descent</vt:lpstr>
      <vt:lpstr>Example 1: Deep Unfolded Projected Gradient Descent</vt:lpstr>
      <vt:lpstr>Neural Building Blocks</vt:lpstr>
      <vt:lpstr>Neural Building Blocks</vt:lpstr>
      <vt:lpstr>Example 2: DeepSIC for MIMO Detection [4]</vt:lpstr>
      <vt:lpstr>PowerPoint 演示文稿</vt:lpstr>
      <vt:lpstr>PowerPoint 演示文稿</vt:lpstr>
      <vt:lpstr>DNN-Aided Inference </vt:lpstr>
      <vt:lpstr>DNN-Aided Inference </vt:lpstr>
      <vt:lpstr>Structure-Agnostic</vt:lpstr>
      <vt:lpstr>Example 3: Plug-and-Play Networks for Image Restoration [5]</vt:lpstr>
      <vt:lpstr>Example 3: Plug-and-Play Networks for Image Restoration</vt:lpstr>
      <vt:lpstr>Example 3: Plug-and-Play Networks for Image Restoration</vt:lpstr>
      <vt:lpstr>Example 3: Plug-and-Play Networks for Image Restoration</vt:lpstr>
      <vt:lpstr>Example 3: Plug-and-Play Networks for Image Restoration [5]</vt:lpstr>
      <vt:lpstr>Structure-Oriented</vt:lpstr>
      <vt:lpstr>Example 4: Learned Factor Graphs</vt:lpstr>
      <vt:lpstr>Example 4: Learned Factor Graphs</vt:lpstr>
      <vt:lpstr>Example 4: Learned Factor Graphs</vt:lpstr>
      <vt:lpstr>Neural Augmentation</vt:lpstr>
      <vt:lpstr>Neural Augmentation</vt:lpstr>
      <vt:lpstr>Example 5: Neural-Augmented Kalman Smoothing [8]</vt:lpstr>
      <vt:lpstr>Example 5: Neural-Augmented Kalman Smoothing [8]</vt:lpstr>
      <vt:lpstr>Example 5: Neural-Augmented Kalman Smoothing [8]</vt:lpstr>
      <vt:lpstr>Example 5: Neural-Augmented Kalman Smoothing [8]</vt:lpstr>
      <vt:lpstr>PowerPoint 演示文稿</vt:lpstr>
      <vt:lpstr>PowerPoint 演示文稿</vt:lpstr>
      <vt:lpstr>参考文献</vt:lpstr>
      <vt:lpstr>PowerPoint 演示文稿</vt:lpstr>
      <vt:lpstr>近期工作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dy</dc:creator>
  <cp:lastModifiedBy>unic</cp:lastModifiedBy>
  <cp:revision>943</cp:revision>
  <dcterms:created xsi:type="dcterms:W3CDTF">2020-04-17T07:46:00Z</dcterms:created>
  <dcterms:modified xsi:type="dcterms:W3CDTF">2022-10-09T10:15:01Z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F556333B2EA84E349D22E99D25F066FD</vt:lpwstr>
  </property>
  <property fmtid="{D5CDD505-2E9C-101B-9397-08002B2CF9AE}" pid="3" name="KSOProductBuildVer">
    <vt:lpwstr>2052-11.1.0.11115</vt:lpwstr>
  </property>
</Properties>
</file>